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257" r:id="rId4"/>
    <p:sldId id="258" r:id="rId5"/>
    <p:sldId id="260" r:id="rId6"/>
    <p:sldId id="262" r:id="rId7"/>
    <p:sldId id="263" r:id="rId8"/>
    <p:sldId id="261" r:id="rId9"/>
    <p:sldId id="264" r:id="rId10"/>
    <p:sldId id="266" r:id="rId11"/>
    <p:sldId id="280" r:id="rId12"/>
    <p:sldId id="265" r:id="rId13"/>
    <p:sldId id="259" r:id="rId14"/>
    <p:sldId id="269" r:id="rId15"/>
    <p:sldId id="268" r:id="rId16"/>
    <p:sldId id="270" r:id="rId17"/>
    <p:sldId id="286" r:id="rId18"/>
    <p:sldId id="287" r:id="rId19"/>
    <p:sldId id="281" r:id="rId20"/>
    <p:sldId id="282" r:id="rId21"/>
    <p:sldId id="283" r:id="rId22"/>
    <p:sldId id="271" r:id="rId23"/>
    <p:sldId id="272" r:id="rId24"/>
    <p:sldId id="275" r:id="rId25"/>
    <p:sldId id="273" r:id="rId26"/>
    <p:sldId id="274" r:id="rId27"/>
    <p:sldId id="277" r:id="rId28"/>
    <p:sldId id="279" r:id="rId29"/>
    <p:sldId id="276" r:id="rId30"/>
    <p:sldId id="278" r:id="rId31"/>
    <p:sldId id="284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A20000"/>
    <a:srgbClr val="7E0000"/>
    <a:srgbClr val="713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40FEC58-384C-4447-95F5-EACDF9B14F76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D26428B-2A92-454F-A4DB-283136113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CF824E-23F0-4420-905B-B463E67FD4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1FBCD-D178-425D-8C24-60855FEF818F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0BC0F-74E5-4C1F-8E5D-4F9982B58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ACC7-1E73-4B81-BF94-2C76B0B629FD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5BCA2-3752-4F9D-87B3-64DEC621F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6851-542A-4D67-85AA-4E6ED7D590CC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C804-7C72-45B6-AA7F-321B7F91F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EB75B-74B9-48FE-8E5E-06FFC2701D92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4C2F3-204C-44CD-9E1A-BA4068AF80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C9FE-1661-4D78-94F9-DA044EFFF70C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BCB3-E9D6-46F4-9AF9-48624C91B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FCAC-18EA-40D4-83E0-3FE5FF05DBD8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A1279-9E20-4C8A-AF3E-B34459FC2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6636-B76E-4C31-B5EE-03C548C1996D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FCFD0-D699-4612-B717-8EBBCFF64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53D41-6DC6-420E-BB73-21596B8044BD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18961-9A72-4E1D-9ADC-A6D6DE318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9E1E8-FF6A-4855-8E97-B4C103D906BA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943B-83CB-49F8-BAA8-656D616E2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AA41A-BDCB-40BE-8B89-24225CB35B8A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F23F-EDF1-426F-8B17-B17B69FC6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961D0-8925-44A2-91D7-92BF740695E8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E8F3D-E82D-4139-85F2-4BDAD1FA4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EE51-AB4E-4398-8BD3-95BEA9EA6CFF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8F3D-3465-4D75-AC2E-5C13CCB66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FD1C-9024-4C1A-BDCD-97943712D33D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2B28-0C3B-4061-88A9-357431B28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B05E6C-54BA-4B3B-9A1D-7C35F06E41CC}" type="datetimeFigureOut">
              <a:rPr lang="ru-RU"/>
              <a:pPr>
                <a:defRPr/>
              </a:pPr>
              <a:t>21.02.2014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913AB4-E0E2-4651-BEAB-21BB9BD87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63" r:id="rId4"/>
    <p:sldLayoutId id="2147483664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650" y="1341438"/>
            <a:ext cx="7777163" cy="18002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87624" y="1340768"/>
            <a:ext cx="6552728" cy="381642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Презентація досвіду</a:t>
            </a:r>
            <a:endParaRPr lang="ru-RU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38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19700" y="2060575"/>
            <a:ext cx="3529013" cy="3578225"/>
          </a:xfrm>
        </p:spPr>
        <p:txBody>
          <a:bodyPr/>
          <a:lstStyle/>
          <a:p>
            <a:endParaRPr lang="uk-UA" sz="8600" smtClean="0">
              <a:solidFill>
                <a:srgbClr val="C00000"/>
              </a:solidFill>
            </a:endParaRPr>
          </a:p>
          <a:p>
            <a:endParaRPr lang="uk-UA" sz="860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uk-UA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Останні методичні 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розробки розміщені на методичному порталі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76872"/>
            <a:ext cx="3384376" cy="4176464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Робочий зошит з технології приготування напоїв і коктейлів та їх характеристики</a:t>
            </a:r>
          </a:p>
        </p:txBody>
      </p:sp>
      <p:pic>
        <p:nvPicPr>
          <p:cNvPr id="2560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73238"/>
            <a:ext cx="32416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39552" y="764704"/>
            <a:ext cx="4088433" cy="583264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Словник-енциклопедія з предметів «Технологія приготування напоїв і коктейлів та їх характеристики» та «Організація обслуговування в барах та ресторанах»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dirty="0"/>
          </a:p>
        </p:txBody>
      </p:sp>
      <p:pic>
        <p:nvPicPr>
          <p:cNvPr id="6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2040" y="1124744"/>
            <a:ext cx="3362325" cy="48387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073150"/>
            <a:ext cx="3173413" cy="4775200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043608" y="1556792"/>
            <a:ext cx="3152329" cy="425901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Конкурс професійної майстерності по професії «Кухар, офіціант, бармен»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96044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Відкритий урок з предмету </a:t>
            </a:r>
            <a:b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«</a:t>
            </a:r>
            <a:r>
              <a:rPr lang="uk-UA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Технологія </a:t>
            </a:r>
            <a:r>
              <a:rPr lang="uk-UA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приготування напоїв і коктейлів </a:t>
            </a:r>
            <a:r>
              <a:rPr lang="ru-RU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b="1" dirty="0"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uk-UA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та їх </a:t>
            </a:r>
            <a:r>
              <a:rPr lang="uk-UA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характеристика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»  </a:t>
            </a:r>
            <a:br>
              <a:rPr lang="uk-UA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</a:br>
            <a:r>
              <a:rPr lang="uk-UA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/>
            </a:r>
            <a:br>
              <a:rPr lang="uk-UA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</a:br>
            <a:r>
              <a:rPr lang="uk-UA" sz="4000" b="1" dirty="0" smtClean="0">
                <a:ln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дата проведення  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19.02.2014 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Тема уроку:  </a:t>
            </a:r>
            <a:r>
              <a:rPr lang="uk-UA" sz="4900" b="1" dirty="0" smtClean="0">
                <a:latin typeface="Monotype Corsiva" panose="03010101010201010101" pitchFamily="66" charset="0"/>
              </a:rPr>
              <a:t>Способи </a:t>
            </a:r>
            <a:r>
              <a:rPr lang="uk-UA" sz="4900" b="1" dirty="0">
                <a:latin typeface="Monotype Corsiva" panose="03010101010201010101" pitchFamily="66" charset="0"/>
              </a:rPr>
              <a:t>приготування </a:t>
            </a:r>
            <a:r>
              <a:rPr lang="uk-UA" sz="4900" b="1" dirty="0" smtClean="0">
                <a:latin typeface="Monotype Corsiva" panose="03010101010201010101" pitchFamily="66" charset="0"/>
              </a:rPr>
              <a:t/>
            </a:r>
            <a:br>
              <a:rPr lang="uk-UA" sz="4900" b="1" dirty="0" smtClean="0">
                <a:latin typeface="Monotype Corsiva" panose="03010101010201010101" pitchFamily="66" charset="0"/>
              </a:rPr>
            </a:br>
            <a:r>
              <a:rPr lang="uk-UA" sz="4900" b="1" dirty="0" smtClean="0">
                <a:latin typeface="Monotype Corsiva" panose="03010101010201010101" pitchFamily="66" charset="0"/>
              </a:rPr>
              <a:t>змішаних </a:t>
            </a:r>
            <a:r>
              <a:rPr lang="uk-UA" sz="4900" b="1" dirty="0">
                <a:latin typeface="Monotype Corsiva" panose="03010101010201010101" pitchFamily="66" charset="0"/>
              </a:rPr>
              <a:t>напоїв </a:t>
            </a:r>
            <a:r>
              <a:rPr lang="uk-UA" sz="4900" b="1" dirty="0" smtClean="0">
                <a:latin typeface="Monotype Corsiva" panose="03010101010201010101" pitchFamily="66" charset="0"/>
              </a:rPr>
              <a:t>.</a:t>
            </a:r>
            <a:endParaRPr lang="ru-RU" sz="4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t="13211"/>
          <a:stretch/>
        </p:blipFill>
        <p:spPr>
          <a:xfrm>
            <a:off x="3923928" y="990319"/>
            <a:ext cx="469336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12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Відкритий урок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79609" y="3154130"/>
            <a:ext cx="4277308" cy="340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9064" t="3102" r="1073" b="-3102"/>
          <a:stretch/>
        </p:blipFill>
        <p:spPr>
          <a:xfrm rot="5952177">
            <a:off x="5742482" y="3538997"/>
            <a:ext cx="3114656" cy="257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8013"/>
          <a:stretch/>
        </p:blipFill>
        <p:spPr>
          <a:xfrm rot="4760360">
            <a:off x="108150" y="875307"/>
            <a:ext cx="3296177" cy="273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6"/>
          <p:cNvPicPr>
            <a:picLocks noChangeAspect="1"/>
          </p:cNvPicPr>
          <p:nvPr/>
        </p:nvPicPr>
        <p:blipFill>
          <a:blip r:embed="rId2"/>
          <a:srcRect l="15401" t="16800" r="10402" b="5502"/>
          <a:stretch>
            <a:fillRect/>
          </a:stretch>
        </p:blipFill>
        <p:spPr bwMode="auto">
          <a:xfrm>
            <a:off x="971550" y="1419225"/>
            <a:ext cx="324008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Конкурс професійної майстерності з професії «Кухар, офіціант, бармен»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417638"/>
            <a:ext cx="4097337" cy="2986087"/>
          </a:xfrm>
        </p:spPr>
      </p:pic>
      <p:pic>
        <p:nvPicPr>
          <p:cNvPr id="3072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573463"/>
            <a:ext cx="3995738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00878">
            <a:off x="4379913" y="349250"/>
            <a:ext cx="38163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5"/>
          <p:cNvPicPr>
            <a:picLocks noChangeAspect="1"/>
          </p:cNvPicPr>
          <p:nvPr/>
        </p:nvPicPr>
        <p:blipFill>
          <a:blip r:embed="rId3"/>
          <a:srcRect l="2211" t="25790" r="20435" b="9056"/>
          <a:stretch>
            <a:fillRect/>
          </a:stretch>
        </p:blipFill>
        <p:spPr bwMode="auto">
          <a:xfrm rot="254514">
            <a:off x="3679825" y="3035300"/>
            <a:ext cx="50403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6"/>
          <p:cNvPicPr>
            <a:picLocks noChangeAspect="1"/>
          </p:cNvPicPr>
          <p:nvPr/>
        </p:nvPicPr>
        <p:blipFill>
          <a:blip r:embed="rId4"/>
          <a:srcRect l="18047" t="15385" r="12773" b="15385"/>
          <a:stretch>
            <a:fillRect/>
          </a:stretch>
        </p:blipFill>
        <p:spPr bwMode="auto">
          <a:xfrm rot="-250955">
            <a:off x="809625" y="744538"/>
            <a:ext cx="331311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7"/>
          <p:cNvPicPr>
            <a:picLocks noChangeAspect="1"/>
          </p:cNvPicPr>
          <p:nvPr/>
        </p:nvPicPr>
        <p:blipFill>
          <a:blip r:embed="rId5"/>
          <a:srcRect t="18867" r="2174"/>
          <a:stretch>
            <a:fillRect/>
          </a:stretch>
        </p:blipFill>
        <p:spPr bwMode="auto">
          <a:xfrm rot="-456293">
            <a:off x="395288" y="3584575"/>
            <a:ext cx="342582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332656"/>
            <a:ext cx="4537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Участь в семінарах</a:t>
            </a:r>
            <a:endParaRPr lang="ru-RU" sz="4400" dirty="0"/>
          </a:p>
        </p:txBody>
      </p:sp>
      <p:pic>
        <p:nvPicPr>
          <p:cNvPr id="5" name="Рисунок 4" descr="F:\Альона\DSCN68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176" y="1102097"/>
            <a:ext cx="3239355" cy="239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Альона\DSCN6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1179" y="3684725"/>
            <a:ext cx="3168352" cy="239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Альона\DSCN68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02097"/>
            <a:ext cx="2952328" cy="221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55776" y="6203204"/>
            <a:ext cx="4537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ДНЗ «Уманський ПАЛ» 29</a:t>
            </a: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02. 2012.</a:t>
            </a:r>
            <a:endParaRPr lang="ru-RU" dirty="0"/>
          </a:p>
        </p:txBody>
      </p:sp>
      <p:pic>
        <p:nvPicPr>
          <p:cNvPr id="8" name="Рисунок 7" descr="F:\Альона\DSCF08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16713"/>
            <a:ext cx="3808254" cy="243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38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70" y="408991"/>
            <a:ext cx="3727965" cy="275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8" y="3588432"/>
            <a:ext cx="3541182" cy="260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3321636" cy="254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74" y="3384925"/>
            <a:ext cx="3742055" cy="281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48"/>
            <a:ext cx="3178261" cy="224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4517" y="6365963"/>
            <a:ext cx="8229600" cy="107185"/>
          </a:xfrm>
        </p:spPr>
        <p:txBody>
          <a:bodyPr/>
          <a:lstStyle/>
          <a:p>
            <a:r>
              <a:rPr lang="uk-UA" sz="2000" b="1" dirty="0" smtClean="0"/>
              <a:t>                                              </a:t>
            </a:r>
            <a:r>
              <a:rPr lang="uk-UA" sz="1800" b="1" dirty="0" smtClean="0"/>
              <a:t>Жашків 22.02.2011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059755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85584" cy="94096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Нагороди учнів які приймали </a:t>
            </a:r>
            <a:r>
              <a:rPr lang="uk-UA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участь</a:t>
            </a:r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 конкурсі «Найкращий професійний дует»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12" t="2873" b="3967"/>
          <a:stretch/>
        </p:blipFill>
        <p:spPr>
          <a:xfrm rot="5400000">
            <a:off x="917393" y="2547103"/>
            <a:ext cx="385282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r="2660" b="1634"/>
          <a:stretch/>
        </p:blipFill>
        <p:spPr>
          <a:xfrm rot="5400000">
            <a:off x="4337775" y="2583105"/>
            <a:ext cx="385282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Єфімчук    Олена </a:t>
            </a:r>
            <a:r>
              <a:rPr lang="uk-UA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  Василівна</a:t>
            </a:r>
            <a:endParaRPr lang="ru-RU" sz="5400" dirty="0"/>
          </a:p>
        </p:txBody>
      </p:sp>
      <p:sp>
        <p:nvSpPr>
          <p:cNvPr id="17410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2060575"/>
            <a:ext cx="4041775" cy="1008063"/>
          </a:xfrm>
        </p:spPr>
        <p:txBody>
          <a:bodyPr/>
          <a:lstStyle/>
          <a:p>
            <a:pPr algn="ctr"/>
            <a:r>
              <a:rPr lang="uk-UA" sz="2800" dirty="0" smtClean="0"/>
              <a:t>Викладач професійного              навчання, майстер виробничого навчання.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497387" y="3140968"/>
            <a:ext cx="4189413" cy="2520280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 Творче </a:t>
            </a:r>
            <a:r>
              <a:rPr lang="uk-UA" sz="4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кредо</a:t>
            </a: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4000" b="1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«</a:t>
            </a:r>
            <a:r>
              <a:rPr lang="ru-RU" sz="2800" b="1" dirty="0" err="1"/>
              <a:t>Щоб</a:t>
            </a:r>
            <a:r>
              <a:rPr lang="ru-RU" sz="2800" b="1" dirty="0"/>
              <a:t> бути хорошим </a:t>
            </a:r>
            <a:r>
              <a:rPr lang="ru-RU" sz="2800" b="1" dirty="0" err="1"/>
              <a:t>вчителем</a:t>
            </a:r>
            <a:r>
              <a:rPr lang="ru-RU" sz="2800" b="1" dirty="0"/>
              <a:t>, </a:t>
            </a:r>
            <a:r>
              <a:rPr lang="ru-RU" sz="2800" b="1" dirty="0" err="1"/>
              <a:t>потрібно</a:t>
            </a:r>
            <a:r>
              <a:rPr lang="ru-RU" sz="2800" b="1" dirty="0"/>
              <a:t> </a:t>
            </a:r>
            <a:r>
              <a:rPr lang="ru-RU" sz="2800" b="1" dirty="0" err="1"/>
              <a:t>любити</a:t>
            </a:r>
            <a:r>
              <a:rPr lang="ru-RU" sz="2800" b="1" dirty="0"/>
              <a:t> те,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викладаєш</a:t>
            </a:r>
            <a:r>
              <a:rPr lang="ru-RU" sz="2800" b="1" dirty="0"/>
              <a:t> і тих, кому </a:t>
            </a:r>
            <a:r>
              <a:rPr lang="ru-RU" sz="2800" b="1" dirty="0" err="1"/>
              <a:t>викладаєш</a:t>
            </a:r>
            <a:r>
              <a:rPr lang="ru-RU" sz="2800" b="1" dirty="0"/>
              <a:t>».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000" dirty="0"/>
          </a:p>
        </p:txBody>
      </p:sp>
      <p:pic>
        <p:nvPicPr>
          <p:cNvPr id="17412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7950" t="33119" r="35039" b="1678"/>
          <a:stretch>
            <a:fillRect/>
          </a:stretch>
        </p:blipFill>
        <p:spPr>
          <a:xfrm>
            <a:off x="1258888" y="1773238"/>
            <a:ext cx="2944812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Власні   досягнення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52" t="5264" r="1852" b="2631"/>
          <a:stretch/>
        </p:blipFill>
        <p:spPr>
          <a:xfrm>
            <a:off x="323528" y="1340768"/>
            <a:ext cx="345638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941" b="2941"/>
          <a:stretch/>
        </p:blipFill>
        <p:spPr>
          <a:xfrm rot="5400000">
            <a:off x="5626460" y="2096852"/>
            <a:ext cx="36724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2897814" y="3052187"/>
            <a:ext cx="370841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Нагороди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038" t="2473" r="2760" b="4688"/>
          <a:stretch/>
        </p:blipFill>
        <p:spPr>
          <a:xfrm rot="5400000">
            <a:off x="648602" y="2307247"/>
            <a:ext cx="4269444" cy="2759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b="2381"/>
          <a:stretch/>
        </p:blipFill>
        <p:spPr>
          <a:xfrm rot="5400000">
            <a:off x="4358993" y="2341272"/>
            <a:ext cx="4314445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Індивідуальна робота із здібними учнями</a:t>
            </a:r>
            <a:b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відпрацювання складних вмінь і навичок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5842" name="Рисунок 9"/>
          <p:cNvPicPr>
            <a:picLocks noChangeAspect="1"/>
          </p:cNvPicPr>
          <p:nvPr/>
        </p:nvPicPr>
        <p:blipFill>
          <a:blip r:embed="rId2"/>
          <a:srcRect l="6725"/>
          <a:stretch>
            <a:fillRect/>
          </a:stretch>
        </p:blipFill>
        <p:spPr bwMode="auto">
          <a:xfrm rot="4925209">
            <a:off x="-133350" y="2790825"/>
            <a:ext cx="419258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6"/>
          <p:cNvPicPr>
            <a:picLocks noChangeAspect="1"/>
          </p:cNvPicPr>
          <p:nvPr/>
        </p:nvPicPr>
        <p:blipFill>
          <a:blip r:embed="rId3"/>
          <a:srcRect l="3992" t="5766" b="10614"/>
          <a:stretch>
            <a:fillRect/>
          </a:stretch>
        </p:blipFill>
        <p:spPr bwMode="auto">
          <a:xfrm>
            <a:off x="2843213" y="1557338"/>
            <a:ext cx="319246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rot="5868866">
            <a:off x="5189538" y="2863850"/>
            <a:ext cx="3989388" cy="2922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Позакласна робота з учнями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r="13400" b="6423"/>
          <a:stretch/>
        </p:blipFill>
        <p:spPr>
          <a:xfrm rot="21239497">
            <a:off x="520132" y="1684007"/>
            <a:ext cx="4797420" cy="4498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b="12319"/>
          <a:stretch/>
        </p:blipFill>
        <p:spPr>
          <a:xfrm>
            <a:off x="5113173" y="1192251"/>
            <a:ext cx="348912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3135" r="3549"/>
          <a:stretch/>
        </p:blipFill>
        <p:spPr>
          <a:xfrm rot="5900875">
            <a:off x="5549951" y="4000390"/>
            <a:ext cx="2666415" cy="232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Участь у виставках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5791188"/>
            <a:ext cx="2808312" cy="483832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День міста 2013</a:t>
            </a:r>
            <a:endParaRPr lang="ru-RU" dirty="0"/>
          </a:p>
        </p:txBody>
      </p:sp>
      <p:pic>
        <p:nvPicPr>
          <p:cNvPr id="3789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76448">
            <a:off x="3990975" y="1431925"/>
            <a:ext cx="47132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67534">
            <a:off x="45244" y="2140744"/>
            <a:ext cx="44640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AHHA\Desktop\2011-11-14\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762" y="3212976"/>
            <a:ext cx="2526094" cy="311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/>
          </a:blip>
          <a:srcRect l="7160" t="6364" r="17665" b="7723"/>
          <a:stretch/>
        </p:blipFill>
        <p:spPr>
          <a:xfrm>
            <a:off x="5682428" y="1196752"/>
            <a:ext cx="3003172" cy="2732946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Моя лабораторія – моя фортеця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39952" y="3447656"/>
            <a:ext cx="36724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B105528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991944" y="1196752"/>
            <a:ext cx="3171825" cy="23839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4"/>
          <p:cNvPicPr>
            <a:picLocks noChangeAspect="1"/>
          </p:cNvPicPr>
          <p:nvPr/>
        </p:nvPicPr>
        <p:blipFill>
          <a:blip r:embed="rId3"/>
          <a:srcRect l="12988" b="13930"/>
          <a:stretch>
            <a:fillRect/>
          </a:stretch>
        </p:blipFill>
        <p:spPr bwMode="auto">
          <a:xfrm rot="5767755">
            <a:off x="5969001" y="1854200"/>
            <a:ext cx="3236912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395536" y="198686"/>
            <a:ext cx="8352928" cy="135164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Обласний конкурс професійної майстерності по професії  «Офіціант»  в  м. </a:t>
            </a:r>
            <a:r>
              <a:rPr lang="uk-UA" sz="360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Ватутіно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539552" y="5345140"/>
            <a:ext cx="2063668" cy="9631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2013 р. Член журі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9940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854693">
            <a:off x="130969" y="2285206"/>
            <a:ext cx="329723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15"/>
          <p:cNvPicPr>
            <a:picLocks noChangeAspect="1"/>
          </p:cNvPicPr>
          <p:nvPr/>
        </p:nvPicPr>
        <p:blipFill>
          <a:blip r:embed="rId5"/>
          <a:srcRect r="19148" b="4721"/>
          <a:stretch>
            <a:fillRect/>
          </a:stretch>
        </p:blipFill>
        <p:spPr bwMode="auto">
          <a:xfrm>
            <a:off x="3176588" y="1468438"/>
            <a:ext cx="3148012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17"/>
          <p:cNvPicPr>
            <a:picLocks noChangeAspect="1"/>
          </p:cNvPicPr>
          <p:nvPr/>
        </p:nvPicPr>
        <p:blipFill>
          <a:blip r:embed="rId6"/>
          <a:srcRect l="11664" t="3734" r="13550" b="11559"/>
          <a:stretch>
            <a:fillRect/>
          </a:stretch>
        </p:blipFill>
        <p:spPr bwMode="auto">
          <a:xfrm rot="5168712">
            <a:off x="2732087" y="4500563"/>
            <a:ext cx="220186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19738" y="4578350"/>
            <a:ext cx="25495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-1260648" y="548680"/>
            <a:ext cx="8496944" cy="55667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b="1" dirty="0" smtClean="0">
                <a:latin typeface="Monotype Corsiva" panose="03010101010201010101" pitchFamily="66" charset="0"/>
              </a:rPr>
              <a:t>                     </a:t>
            </a: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Профорієнтаційна виставка </a:t>
            </a:r>
            <a:b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 в м. Черкаси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23528" y="5992316"/>
            <a:ext cx="3967964" cy="504056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Жовтень 2013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98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13" y="1220788"/>
            <a:ext cx="41052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5"/>
          <p:cNvPicPr>
            <a:picLocks noChangeAspect="1"/>
          </p:cNvPicPr>
          <p:nvPr/>
        </p:nvPicPr>
        <p:blipFill>
          <a:blip r:embed="rId3"/>
          <a:srcRect l="17952" t="5000" r="14087" b="2499"/>
          <a:stretch>
            <a:fillRect/>
          </a:stretch>
        </p:blipFill>
        <p:spPr bwMode="auto">
          <a:xfrm>
            <a:off x="611188" y="1557338"/>
            <a:ext cx="36798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Объект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5714" r="4231" b="5714"/>
          <a:stretch>
            <a:fillRect/>
          </a:stretch>
        </p:blipFill>
        <p:spPr>
          <a:xfrm>
            <a:off x="4427538" y="4116388"/>
            <a:ext cx="3533775" cy="2379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2"/>
          <a:srcRect l="4337" t="-1201" r="12836" b="1201"/>
          <a:stretch>
            <a:fillRect/>
          </a:stretch>
        </p:blipFill>
        <p:spPr bwMode="auto">
          <a:xfrm>
            <a:off x="323850" y="260350"/>
            <a:ext cx="687705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5963031" y="1101864"/>
            <a:ext cx="3115897" cy="229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453535">
            <a:off x="6216229" y="3879082"/>
            <a:ext cx="2609500" cy="2205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5725" y="1341438"/>
            <a:ext cx="33940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Виставка методичних  та профорієнтаційних робіт в м. Черкаси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403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7783" t="2222" r="8237" b="7091"/>
          <a:stretch>
            <a:fillRect/>
          </a:stretch>
        </p:blipFill>
        <p:spPr>
          <a:xfrm>
            <a:off x="476250" y="1557338"/>
            <a:ext cx="4464050" cy="4103687"/>
          </a:xfrm>
        </p:spPr>
      </p:pic>
      <p:pic>
        <p:nvPicPr>
          <p:cNvPr id="4403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473450"/>
            <a:ext cx="30972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3568" y="476672"/>
            <a:ext cx="79208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Загальні відомості:</a:t>
            </a:r>
            <a:endParaRPr lang="ru-RU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1473200"/>
            <a:ext cx="7993063" cy="4619625"/>
          </a:xfrm>
        </p:spPr>
        <p:txBody>
          <a:bodyPr>
            <a:normAutofit/>
          </a:bodyPr>
          <a:lstStyle/>
          <a:p>
            <a:pPr algn="l"/>
            <a:r>
              <a:rPr lang="uk-UA" sz="2800" b="1" u="sng" smtClean="0">
                <a:latin typeface="Monotype Corsiva" pitchFamily="66" charset="0"/>
              </a:rPr>
              <a:t>Освіта</a:t>
            </a:r>
            <a:r>
              <a:rPr lang="uk-UA" sz="2800" b="1" u="sng" smtClean="0">
                <a:latin typeface="Times New Roman" pitchFamily="18" charset="0"/>
              </a:rPr>
              <a:t> </a:t>
            </a:r>
            <a:r>
              <a:rPr lang="uk-UA" sz="2400" smtClean="0">
                <a:latin typeface="Times New Roman" pitchFamily="18" charset="0"/>
              </a:rPr>
              <a:t> - вища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800" b="1" u="sng" smtClean="0">
                <a:latin typeface="Monotype Corsiva" pitchFamily="66" charset="0"/>
              </a:rPr>
              <a:t>Педагогічний стаж </a:t>
            </a:r>
            <a:r>
              <a:rPr lang="uk-UA" sz="2400" smtClean="0">
                <a:latin typeface="Times New Roman" pitchFamily="18" charset="0"/>
              </a:rPr>
              <a:t>– 10 років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800" b="1" u="sng" smtClean="0">
                <a:latin typeface="Monotype Corsiva" pitchFamily="66" charset="0"/>
              </a:rPr>
              <a:t>Місце роботи </a:t>
            </a:r>
            <a:r>
              <a:rPr lang="uk-UA" sz="2400" smtClean="0">
                <a:latin typeface="Times New Roman" pitchFamily="18" charset="0"/>
              </a:rPr>
              <a:t>– ДНЗ «Уманський професійний 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400" smtClean="0">
                <a:latin typeface="Times New Roman" pitchFamily="18" charset="0"/>
              </a:rPr>
              <a:t>                            аграрний ліцей»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800" b="1" u="sng" smtClean="0">
                <a:latin typeface="Monotype Corsiva" pitchFamily="66" charset="0"/>
              </a:rPr>
              <a:t>Результати попередньої атестації </a:t>
            </a:r>
            <a:r>
              <a:rPr lang="uk-UA" sz="2400" smtClean="0">
                <a:latin typeface="Times New Roman" pitchFamily="18" charset="0"/>
              </a:rPr>
              <a:t>– майстер 12 розряду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800" b="1" u="sng" smtClean="0">
                <a:latin typeface="Monotype Corsiva" pitchFamily="66" charset="0"/>
              </a:rPr>
              <a:t>Підвищення кваліфікації </a:t>
            </a:r>
            <a:r>
              <a:rPr lang="uk-UA" sz="2400" smtClean="0">
                <a:latin typeface="Times New Roman" pitchFamily="18" charset="0"/>
              </a:rPr>
              <a:t>– Черкаський обласний інститут післядипломної освіти педагогічних працівників 2011 року.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800" b="1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Навантаження в поточному році </a:t>
            </a:r>
            <a:r>
              <a:rPr lang="uk-UA" sz="2400" smtClean="0">
                <a:latin typeface="Times New Roman" pitchFamily="18" charset="0"/>
              </a:rPr>
              <a:t>–</a:t>
            </a:r>
            <a:br>
              <a:rPr lang="uk-UA" sz="2400" smtClean="0">
                <a:latin typeface="Times New Roman" pitchFamily="18" charset="0"/>
              </a:rPr>
            </a:br>
            <a:r>
              <a:rPr lang="uk-UA" sz="2400" smtClean="0">
                <a:latin typeface="Times New Roman" pitchFamily="18" charset="0"/>
              </a:rPr>
              <a:t>                 теорія :</a:t>
            </a:r>
            <a:r>
              <a:rPr lang="uk-UA" sz="2400" smtClean="0"/>
              <a:t> </a:t>
            </a:r>
            <a:r>
              <a:rPr lang="uk-UA" sz="2400" b="1" smtClean="0">
                <a:latin typeface="Times New Roman" pitchFamily="18" charset="0"/>
              </a:rPr>
              <a:t>264  </a:t>
            </a:r>
            <a:r>
              <a:rPr lang="uk-UA" sz="2400" smtClean="0">
                <a:latin typeface="Times New Roman" pitchFamily="18" charset="0"/>
              </a:rPr>
              <a:t> </a:t>
            </a:r>
            <a:r>
              <a:rPr lang="uk-UA" sz="2400" smtClean="0"/>
              <a:t/>
            </a:r>
            <a:br>
              <a:rPr lang="uk-UA" sz="2400" smtClean="0"/>
            </a:br>
            <a:r>
              <a:rPr lang="uk-UA" sz="2400" smtClean="0">
                <a:latin typeface="Times New Roman" pitchFamily="18" charset="0"/>
              </a:rPr>
              <a:t>                 виробниче навчання:</a:t>
            </a:r>
            <a:r>
              <a:rPr lang="uk-UA" sz="2400" smtClean="0"/>
              <a:t> </a:t>
            </a:r>
            <a:r>
              <a:rPr lang="uk-UA" sz="2400" b="1" smtClean="0">
                <a:latin typeface="Times New Roman" pitchFamily="18" charset="0"/>
              </a:rPr>
              <a:t>192</a:t>
            </a:r>
            <a:endParaRPr lang="ru-RU" sz="2400" b="1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333959"/>
            <a:ext cx="8507288" cy="71877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Роботи  наших  колег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5058" name="Рисунок 5"/>
          <p:cNvPicPr>
            <a:picLocks noChangeAspect="1"/>
          </p:cNvPicPr>
          <p:nvPr/>
        </p:nvPicPr>
        <p:blipFill>
          <a:blip r:embed="rId2"/>
          <a:srcRect l="6586" b="4868"/>
          <a:stretch>
            <a:fillRect/>
          </a:stretch>
        </p:blipFill>
        <p:spPr bwMode="auto">
          <a:xfrm rot="5782124">
            <a:off x="3142457" y="1748631"/>
            <a:ext cx="38671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802577">
            <a:off x="4981575" y="3101976"/>
            <a:ext cx="3906837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Объект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 rot="5029652">
            <a:off x="-84137" y="2568575"/>
            <a:ext cx="4459288" cy="3182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ДЯКУЮ     ЗА УВАГУ!</a:t>
            </a:r>
            <a:endParaRPr lang="ru-RU" sz="8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933056"/>
            <a:ext cx="3216771" cy="2551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49562" y="2286000"/>
            <a:ext cx="8229600" cy="132766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9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uk-UA" sz="49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uk-UA" sz="49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Науково-методична </a:t>
            </a:r>
            <a:r>
              <a:rPr lang="uk-UA" sz="49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тема ліцею:</a:t>
            </a:r>
            <a:r>
              <a:rPr lang="uk-UA" sz="60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Розвиток професійної компетенції педагога, як умова забезпечення ефективності та якості освіти</a:t>
            </a:r>
            <a:r>
              <a:rPr lang="uk-UA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r>
              <a:rPr lang="ru-RU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b="1" dirty="0"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uk-UA" sz="49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Науково-методична мета викладача:</a:t>
            </a:r>
            <a:r>
              <a:rPr lang="uk-UA" sz="49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Диференційований підхід до учнів </a:t>
            </a:r>
            <a:r>
              <a:rPr lang="uk-UA" b="1" i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у процесі навчання </a:t>
            </a:r>
            <a:r>
              <a:rPr lang="uk-UA" b="1" i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навчання з використанням новітніх </a:t>
            </a:r>
            <a:r>
              <a:rPr lang="uk-UA" b="1" i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технологій.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9614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Головні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ідеї  досвіду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482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16013" y="1700213"/>
            <a:ext cx="6840537" cy="4392612"/>
          </a:xfrm>
        </p:spPr>
        <p:txBody>
          <a:bodyPr/>
          <a:lstStyle/>
          <a:p>
            <a:r>
              <a:rPr lang="uk-UA" b="1" smtClean="0">
                <a:solidFill>
                  <a:schemeClr val="tx1"/>
                </a:solidFill>
              </a:rPr>
              <a:t>Спеціально організована навчально- пізнавальна діяльність, яка, враховуючи вікові, індивідуальні особливості суб'єктів учіння, їхній соціальний досвід спрямована на оптимальний розвиток учнів, засвоєння необхідних знань.</a:t>
            </a:r>
            <a:endParaRPr lang="ru-RU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8"/>
            <a:ext cx="6840760" cy="5505475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100" b="1" dirty="0" smtClean="0"/>
              <a:t>Ця форма навчання найкраще працює при розподілі суб'єктів навчання на групи з різними навчальними можливостями.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Найчастіше це розподіл учнів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на три групи :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b="1" dirty="0" smtClean="0"/>
          </a:p>
          <a:p>
            <a:pPr algn="r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4800" b="1" dirty="0" smtClean="0">
                <a:solidFill>
                  <a:prstClr val="black"/>
                </a:solidFill>
              </a:rPr>
              <a:t>сильнішу</a:t>
            </a:r>
            <a:r>
              <a:rPr lang="uk-UA" sz="4800" b="1" dirty="0">
                <a:solidFill>
                  <a:prstClr val="black"/>
                </a:solidFill>
              </a:rPr>
              <a:t>,</a:t>
            </a:r>
          </a:p>
          <a:p>
            <a:pPr algn="r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4800" b="1" dirty="0"/>
              <a:t>середню</a:t>
            </a:r>
            <a:r>
              <a:rPr lang="uk-UA" sz="4800" b="1" dirty="0" smtClean="0"/>
              <a:t>,</a:t>
            </a:r>
          </a:p>
          <a:p>
            <a:pPr algn="r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4800" b="1" dirty="0" smtClean="0"/>
              <a:t>слабку.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3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29" y="3575040"/>
            <a:ext cx="3216771" cy="2551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Результативність досвіду</a:t>
            </a:r>
            <a:endParaRPr lang="ru-RU" dirty="0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3600" b="1" smtClean="0"/>
              <a:t>За диференційовано-груповою формою навчання всі учні здебільшого працюють за завданнями, що в основній частині мають спільну пізнавальну мету. </a:t>
            </a:r>
          </a:p>
          <a:p>
            <a:pPr marL="0" indent="0" algn="ctr">
              <a:buFont typeface="Arial" charset="0"/>
              <a:buNone/>
            </a:pPr>
            <a:r>
              <a:rPr lang="uk-UA" sz="3600" b="1" smtClean="0"/>
              <a:t>Для різних за навчальними можливостями груп учнів, завдання відрізняються за обсягом, рівнем трудності, мірою допомоги.</a:t>
            </a:r>
            <a:endParaRPr lang="ru-RU" sz="3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Результативність досвіду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55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71550" y="1628775"/>
            <a:ext cx="7486650" cy="4248150"/>
          </a:xfrm>
        </p:spPr>
        <p:txBody>
          <a:bodyPr/>
          <a:lstStyle/>
          <a:p>
            <a:r>
              <a:rPr lang="uk-UA" sz="3600" b="1" smtClean="0">
                <a:solidFill>
                  <a:schemeClr val="tx1"/>
                </a:solidFill>
              </a:rPr>
              <a:t>Як показує спостереження, високого результату можна досягти шляхом компенсації одних здібностей за рахунок інших.</a:t>
            </a:r>
          </a:p>
          <a:p>
            <a:r>
              <a:rPr lang="uk-UA" sz="3600" b="1" smtClean="0">
                <a:solidFill>
                  <a:schemeClr val="tx1"/>
                </a:solidFill>
              </a:rPr>
              <a:t>Індивідуальні відмінності виявляються при порівнянні загальних і спеціальних здібностей (можливостей) </a:t>
            </a:r>
            <a:endParaRPr lang="ru-RU" sz="36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Результативність 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досвіду</a:t>
            </a:r>
            <a:endParaRPr lang="ru-RU" dirty="0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1116013" y="1989138"/>
            <a:ext cx="6840537" cy="41370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b="1" smtClean="0"/>
              <a:t>Упущення загальноосвітньої школи по розвитку  спеціальних можливостей, звичайно відбиваються на результатах роботи профтехучилищ, де важливим питанням є розвиток спеціальних можливостей учнів.</a:t>
            </a:r>
            <a:endParaRPr 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40000"/>
      </a:hlink>
      <a:folHlink>
        <a:srgbClr val="E36C0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352</Words>
  <Application>Microsoft Office PowerPoint</Application>
  <PresentationFormat>Экран (4:3)</PresentationFormat>
  <Paragraphs>52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</vt:lpstr>
      <vt:lpstr>Monotype Corsiva</vt:lpstr>
      <vt:lpstr>Times New Roman</vt:lpstr>
      <vt:lpstr>Wingdings</vt:lpstr>
      <vt:lpstr>Тема Office</vt:lpstr>
      <vt:lpstr>Презентація досвіду</vt:lpstr>
      <vt:lpstr>Єфімчук    Олена   Василівна</vt:lpstr>
      <vt:lpstr>Освіта  - вища Педагогічний стаж – 10 років Місце роботи – ДНЗ «Уманський професійний                              аграрний ліцей» Результати попередньої атестації – майстер 12 розряду Підвищення кваліфікації – Черкаський обласний інститут післядипломної освіти педагогічних працівників 2011 року. Навантаження в поточному році –                  теорія : 264                     виробниче навчання: 192</vt:lpstr>
      <vt:lpstr> Науково-методична тема ліцею: Розвиток професійної компетенції педагога, як умова забезпечення ефективності та якості освіти. Науково-методична мета викладача: Диференційований підхід до учнів  у процесі навчання навчання з використанням новітніх технологій.</vt:lpstr>
      <vt:lpstr>Головні  ідеї  досвіду</vt:lpstr>
      <vt:lpstr>Презентация PowerPoint</vt:lpstr>
      <vt:lpstr>Результативність досвіду</vt:lpstr>
      <vt:lpstr>Результативність досвіду</vt:lpstr>
      <vt:lpstr>Результативність  досвіду</vt:lpstr>
      <vt:lpstr>Останні методичні розробки розміщені на методичному порталі</vt:lpstr>
      <vt:lpstr>Презентация PowerPoint</vt:lpstr>
      <vt:lpstr>Презентация PowerPoint</vt:lpstr>
      <vt:lpstr>   Відкритий урок з предмету   «Технологія приготування напоїв і коктейлів  та їх характеристика»    дата проведення   19.02.2014    Тема уроку:  Способи приготування  змішаних напоїв .</vt:lpstr>
      <vt:lpstr>Відкритий урок</vt:lpstr>
      <vt:lpstr>Конкурс професійної майстерності з професії «Кухар, офіціант, бармен»</vt:lpstr>
      <vt:lpstr>Презентация PowerPoint</vt:lpstr>
      <vt:lpstr>Презентация PowerPoint</vt:lpstr>
      <vt:lpstr>                                              Жашків 22.02.2011</vt:lpstr>
      <vt:lpstr>Нагороди учнів які приймали участь в конкурсі «Найкращий професійний дует» </vt:lpstr>
      <vt:lpstr>Власні   досягнення</vt:lpstr>
      <vt:lpstr>Нагороди</vt:lpstr>
      <vt:lpstr>Індивідуальна робота із здібними учнями відпрацювання складних вмінь і навичок</vt:lpstr>
      <vt:lpstr>Позакласна робота з учнями</vt:lpstr>
      <vt:lpstr>Участь у виставках</vt:lpstr>
      <vt:lpstr>Моя лабораторія – моя фортеця</vt:lpstr>
      <vt:lpstr>Обласний конкурс професійної майстерності по професії  «Офіціант»  в  м. Ватутіно</vt:lpstr>
      <vt:lpstr>                     Профорієнтаційна виставка    в м. Черкаси</vt:lpstr>
      <vt:lpstr>Презентация PowerPoint</vt:lpstr>
      <vt:lpstr>Виставка методичних  та профорієнтаційних робіт в м. Черкаси </vt:lpstr>
      <vt:lpstr>Роботи  наших  колег</vt:lpstr>
      <vt:lpstr>ДЯКУЮ     ЗА УВАГУ!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anna21</cp:lastModifiedBy>
  <cp:revision>66</cp:revision>
  <dcterms:created xsi:type="dcterms:W3CDTF">2013-08-20T19:23:00Z</dcterms:created>
  <dcterms:modified xsi:type="dcterms:W3CDTF">2014-02-21T12:28:46Z</dcterms:modified>
</cp:coreProperties>
</file>