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27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C98878-0FC3-4505-91FC-E17DA0C6D090}" type="datetimeFigureOut">
              <a:rPr lang="ru-RU" smtClean="0"/>
              <a:pPr/>
              <a:t>01.03.2012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5CF1C-859F-443C-83A0-7F755AD63D9B}"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3615CF1C-859F-443C-83A0-7F755AD63D9B}" type="slidenum">
              <a:rPr lang="uk-UA" smtClean="0"/>
              <a:pPr/>
              <a:t>2</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19" name="Нижний колонтитул 18"/>
          <p:cNvSpPr>
            <a:spLocks noGrp="1"/>
          </p:cNvSpPr>
          <p:nvPr>
            <p:ph type="ftr" sz="quarter" idx="11"/>
          </p:nvPr>
        </p:nvSpPr>
        <p:spPr/>
        <p:txBody>
          <a:bodyPr/>
          <a:lstStyle/>
          <a:p>
            <a:endParaRPr lang="uk-UA"/>
          </a:p>
        </p:txBody>
      </p:sp>
      <p:sp>
        <p:nvSpPr>
          <p:cNvPr id="27" name="Номер слайда 26"/>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F6EA7AA-A8B5-4476-B69B-B9C030EA71EC}"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AEC297-DA68-4D12-B37D-05149E143231}" type="datetimeFigureOut">
              <a:rPr lang="ru-RU" smtClean="0"/>
              <a:pPr/>
              <a:t>01.03.2012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077200" y="6356350"/>
            <a:ext cx="609600" cy="365125"/>
          </a:xfrm>
        </p:spPr>
        <p:txBody>
          <a:bodyPr/>
          <a:lstStyle/>
          <a:p>
            <a:fld id="{8F6EA7AA-A8B5-4476-B69B-B9C030EA71EC}" type="slidenum">
              <a:rPr lang="uk-UA" smtClean="0"/>
              <a:pPr/>
              <a:t>‹#›</a:t>
            </a:fld>
            <a:endParaRPr lang="uk-U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AEC297-DA68-4D12-B37D-05149E143231}" type="datetimeFigureOut">
              <a:rPr lang="ru-RU" smtClean="0"/>
              <a:pPr/>
              <a:t>01.03.2012</a:t>
            </a:fld>
            <a:endParaRPr lang="uk-U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uk-U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F6EA7AA-A8B5-4476-B69B-B9C030EA71EC}" type="slidenum">
              <a:rPr lang="uk-UA" smtClean="0"/>
              <a:pPr/>
              <a:t>‹#›</a:t>
            </a:fld>
            <a:endParaRPr lang="uk-U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Рисунок 94" descr="Партизаны.jpg"/>
          <p:cNvPicPr>
            <a:picLocks noChangeAspect="1"/>
          </p:cNvPicPr>
          <p:nvPr/>
        </p:nvPicPr>
        <p:blipFill>
          <a:blip r:embed="rId2"/>
          <a:stretch>
            <a:fillRect/>
          </a:stretch>
        </p:blipFill>
        <p:spPr>
          <a:xfrm rot="20502604">
            <a:off x="4260562" y="5257804"/>
            <a:ext cx="1881190" cy="1504952"/>
          </a:xfrm>
          <a:prstGeom prst="rect">
            <a:avLst/>
          </a:prstGeom>
          <a:effectLst>
            <a:softEdge rad="127000"/>
          </a:effectLst>
        </p:spPr>
      </p:pic>
      <p:pic>
        <p:nvPicPr>
          <p:cNvPr id="89" name="Рисунок 88" descr="A3W0KY8CAN18UO2CAQ6CZV2CA5JPN7GCAOR3XVRCA1U5219CAKE3XTKCA9LAO7BCAFNKZ07CACOQ4EUCA2AXL8GCA56OWWSCAJB4CU0CA3G8P11CAAYK22DCA5B9M60CAGO3IX8CAK3708TCAW07Q2KCAHDSUOJ.jpg"/>
          <p:cNvPicPr>
            <a:picLocks noChangeAspect="1"/>
          </p:cNvPicPr>
          <p:nvPr/>
        </p:nvPicPr>
        <p:blipFill>
          <a:blip r:embed="rId3"/>
          <a:stretch>
            <a:fillRect/>
          </a:stretch>
        </p:blipFill>
        <p:spPr>
          <a:xfrm rot="20492710">
            <a:off x="676789" y="790580"/>
            <a:ext cx="2071702" cy="1453283"/>
          </a:xfrm>
          <a:prstGeom prst="rect">
            <a:avLst/>
          </a:prstGeom>
          <a:effectLst>
            <a:softEdge rad="127000"/>
          </a:effectLst>
        </p:spPr>
      </p:pic>
      <p:pic>
        <p:nvPicPr>
          <p:cNvPr id="97" name="Рисунок 96" descr="Рельсы.jpg"/>
          <p:cNvPicPr>
            <a:picLocks noChangeAspect="1"/>
          </p:cNvPicPr>
          <p:nvPr/>
        </p:nvPicPr>
        <p:blipFill>
          <a:blip r:embed="rId4"/>
          <a:stretch>
            <a:fillRect/>
          </a:stretch>
        </p:blipFill>
        <p:spPr>
          <a:xfrm>
            <a:off x="4714876" y="785794"/>
            <a:ext cx="1378387" cy="1500198"/>
          </a:xfrm>
          <a:prstGeom prst="rect">
            <a:avLst/>
          </a:prstGeom>
          <a:effectLst>
            <a:softEdge rad="127000"/>
          </a:effectLst>
        </p:spPr>
      </p:pic>
      <p:sp>
        <p:nvSpPr>
          <p:cNvPr id="2" name="Заголовок 1"/>
          <p:cNvSpPr>
            <a:spLocks noGrp="1"/>
          </p:cNvSpPr>
          <p:nvPr>
            <p:ph type="ctrTitle"/>
          </p:nvPr>
        </p:nvSpPr>
        <p:spPr>
          <a:xfrm>
            <a:off x="642910" y="642918"/>
            <a:ext cx="7851648" cy="685792"/>
          </a:xfrm>
        </p:spPr>
        <p:txBody>
          <a:bodyPr>
            <a:normAutofit/>
          </a:bodyPr>
          <a:lstStyle/>
          <a:p>
            <a:pPr algn="ctr"/>
            <a:r>
              <a:rPr lang="uk-UA" sz="1800" dirty="0" smtClean="0">
                <a:latin typeface="Times New Roman" pitchFamily="18" charset="0"/>
                <a:cs typeface="Times New Roman" pitchFamily="18" charset="0"/>
              </a:rPr>
              <a:t>СТЕЖКАМИ КУЛЬТУРНОЇ ТА</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 ІСТОРИЧНОЇ СПАДЩИНИ РЕГІОНУ</a:t>
            </a:r>
            <a:endParaRPr lang="uk-UA" sz="1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42910" y="5857892"/>
            <a:ext cx="7854696" cy="785818"/>
          </a:xfrm>
        </p:spPr>
        <p:txBody>
          <a:bodyPr>
            <a:normAutofit/>
          </a:bodyPr>
          <a:lstStyle/>
          <a:p>
            <a:pPr algn="ctr"/>
            <a:r>
              <a:rPr lang="uk-UA" sz="2000" b="1" dirty="0" smtClean="0">
                <a:solidFill>
                  <a:srgbClr val="C00000"/>
                </a:solidFill>
                <a:latin typeface="Times New Roman" pitchFamily="18" charset="0"/>
                <a:cs typeface="Times New Roman" pitchFamily="18" charset="0"/>
              </a:rPr>
              <a:t>МОЛОДІСТЬ  ОБПАЛЕНА  ВІЙНОЮ</a:t>
            </a:r>
            <a:endParaRPr lang="uk-UA" sz="2000" b="1" dirty="0">
              <a:solidFill>
                <a:srgbClr val="C00000"/>
              </a:solidFill>
              <a:latin typeface="Times New Roman" pitchFamily="18" charset="0"/>
              <a:cs typeface="Times New Roman" pitchFamily="18" charset="0"/>
            </a:endParaRPr>
          </a:p>
        </p:txBody>
      </p:sp>
      <p:pic>
        <p:nvPicPr>
          <p:cNvPr id="86" name="Рисунок 85" descr="сканирование0003.jpg"/>
          <p:cNvPicPr>
            <a:picLocks noChangeAspect="1"/>
          </p:cNvPicPr>
          <p:nvPr/>
        </p:nvPicPr>
        <p:blipFill>
          <a:blip r:embed="rId5" cstate="print"/>
          <a:srcRect r="-878" b="15068"/>
          <a:stretch>
            <a:fillRect/>
          </a:stretch>
        </p:blipFill>
        <p:spPr>
          <a:xfrm>
            <a:off x="2643174" y="1357298"/>
            <a:ext cx="3714776" cy="4429156"/>
          </a:xfrm>
          <a:prstGeom prst="rect">
            <a:avLst/>
          </a:prstGeom>
          <a:effectLst>
            <a:softEdge rad="127000"/>
          </a:effectLst>
        </p:spPr>
      </p:pic>
      <p:pic>
        <p:nvPicPr>
          <p:cNvPr id="87" name="Рисунок 86" descr="сканирование0001.jpg"/>
          <p:cNvPicPr>
            <a:picLocks noChangeAspect="1"/>
          </p:cNvPicPr>
          <p:nvPr/>
        </p:nvPicPr>
        <p:blipFill>
          <a:blip r:embed="rId6" cstate="print"/>
          <a:stretch>
            <a:fillRect/>
          </a:stretch>
        </p:blipFill>
        <p:spPr>
          <a:xfrm>
            <a:off x="4286248" y="2285992"/>
            <a:ext cx="1921132" cy="3012187"/>
          </a:xfrm>
          <a:prstGeom prst="ellipse">
            <a:avLst/>
          </a:prstGeom>
          <a:ln>
            <a:noFill/>
          </a:ln>
          <a:effectLst>
            <a:softEdge rad="317500"/>
          </a:effectLst>
        </p:spPr>
      </p:pic>
      <p:pic>
        <p:nvPicPr>
          <p:cNvPr id="88" name="Рисунок 87" descr="Катя.bmp"/>
          <p:cNvPicPr>
            <a:picLocks noChangeAspect="1"/>
          </p:cNvPicPr>
          <p:nvPr/>
        </p:nvPicPr>
        <p:blipFill>
          <a:blip r:embed="rId7" cstate="print"/>
          <a:stretch>
            <a:fillRect/>
          </a:stretch>
        </p:blipFill>
        <p:spPr>
          <a:xfrm>
            <a:off x="2857488" y="1428736"/>
            <a:ext cx="1672364" cy="2454453"/>
          </a:xfrm>
          <a:prstGeom prst="ellipse">
            <a:avLst/>
          </a:prstGeom>
          <a:ln>
            <a:noFill/>
          </a:ln>
          <a:effectLst>
            <a:softEdge rad="317500"/>
          </a:effectLst>
        </p:spPr>
      </p:pic>
      <p:pic>
        <p:nvPicPr>
          <p:cNvPr id="90" name="Рисунок 89" descr="AIXXCKVCAW0DR1HCAQ9QVRUCAKROFQNCAHOL4FGCA3P2C65CATMHFFICAUI7ZNWCAHQ1290CAVIJ3BFCA3Y7JXWCAN8XMF1CAAJ8GI6CAU42Y3VCAQ85EZ9CAC3U1PICAGLH1QVCAINA9ZECAMO38XQCAW9BAP7.jpg"/>
          <p:cNvPicPr>
            <a:picLocks noChangeAspect="1"/>
          </p:cNvPicPr>
          <p:nvPr/>
        </p:nvPicPr>
        <p:blipFill>
          <a:blip r:embed="rId8"/>
          <a:stretch>
            <a:fillRect/>
          </a:stretch>
        </p:blipFill>
        <p:spPr>
          <a:xfrm rot="746712">
            <a:off x="6331449" y="837142"/>
            <a:ext cx="2655732" cy="1744921"/>
          </a:xfrm>
          <a:prstGeom prst="rect">
            <a:avLst/>
          </a:prstGeom>
          <a:effectLst>
            <a:softEdge rad="317500"/>
          </a:effectLst>
        </p:spPr>
      </p:pic>
      <p:pic>
        <p:nvPicPr>
          <p:cNvPr id="91" name="Рисунок 90" descr="AQQ6HMJCAA2Z09SCAFMTDMJCAMWJI6SCAEXWOH6CAXWW15ACAMA3PQ8CA1TRCTMCAYX30NXCAP6J50YCACF7AGGCAEVF2I6CA6K3DQACADRI6JLCA8URW66CAH69JZLCALMOD0DCAL6CYNFCABWW31NCA6VEO5E.jpg"/>
          <p:cNvPicPr>
            <a:picLocks noChangeAspect="1"/>
          </p:cNvPicPr>
          <p:nvPr/>
        </p:nvPicPr>
        <p:blipFill>
          <a:blip r:embed="rId9"/>
          <a:stretch>
            <a:fillRect/>
          </a:stretch>
        </p:blipFill>
        <p:spPr>
          <a:xfrm rot="562581">
            <a:off x="1000100" y="2357430"/>
            <a:ext cx="1857388" cy="1194035"/>
          </a:xfrm>
          <a:prstGeom prst="rect">
            <a:avLst/>
          </a:prstGeom>
          <a:effectLst>
            <a:softEdge rad="127000"/>
          </a:effectLst>
        </p:spPr>
      </p:pic>
      <p:pic>
        <p:nvPicPr>
          <p:cNvPr id="92" name="Рисунок 91" descr="госпиталь.jpg"/>
          <p:cNvPicPr>
            <a:picLocks noChangeAspect="1"/>
          </p:cNvPicPr>
          <p:nvPr/>
        </p:nvPicPr>
        <p:blipFill>
          <a:blip r:embed="rId10"/>
          <a:stretch>
            <a:fillRect/>
          </a:stretch>
        </p:blipFill>
        <p:spPr>
          <a:xfrm>
            <a:off x="6286512" y="2890406"/>
            <a:ext cx="2428892" cy="1719328"/>
          </a:xfrm>
          <a:prstGeom prst="rect">
            <a:avLst/>
          </a:prstGeom>
          <a:effectLst>
            <a:softEdge rad="127000"/>
          </a:effectLst>
        </p:spPr>
      </p:pic>
      <p:pic>
        <p:nvPicPr>
          <p:cNvPr id="93" name="Рисунок 92" descr="Парт.jpg"/>
          <p:cNvPicPr>
            <a:picLocks noChangeAspect="1"/>
          </p:cNvPicPr>
          <p:nvPr/>
        </p:nvPicPr>
        <p:blipFill>
          <a:blip r:embed="rId11"/>
          <a:stretch>
            <a:fillRect/>
          </a:stretch>
        </p:blipFill>
        <p:spPr>
          <a:xfrm rot="20115629">
            <a:off x="6786578" y="4786322"/>
            <a:ext cx="1932125" cy="1428736"/>
          </a:xfrm>
          <a:prstGeom prst="rect">
            <a:avLst/>
          </a:prstGeom>
          <a:effectLst>
            <a:softEdge rad="127000"/>
          </a:effectLst>
        </p:spPr>
      </p:pic>
      <p:pic>
        <p:nvPicPr>
          <p:cNvPr id="94" name="Рисунок 93" descr="Партиз.jpg"/>
          <p:cNvPicPr>
            <a:picLocks noChangeAspect="1"/>
          </p:cNvPicPr>
          <p:nvPr/>
        </p:nvPicPr>
        <p:blipFill>
          <a:blip r:embed="rId12"/>
          <a:stretch>
            <a:fillRect/>
          </a:stretch>
        </p:blipFill>
        <p:spPr>
          <a:xfrm rot="21124261">
            <a:off x="82292" y="3484582"/>
            <a:ext cx="1933580" cy="1327107"/>
          </a:xfrm>
          <a:prstGeom prst="rect">
            <a:avLst/>
          </a:prstGeom>
          <a:effectLst>
            <a:softEdge rad="127000"/>
          </a:effectLst>
        </p:spPr>
      </p:pic>
      <p:pic>
        <p:nvPicPr>
          <p:cNvPr id="96" name="Рисунок 95" descr="сканирование0002.jpg"/>
          <p:cNvPicPr>
            <a:picLocks noChangeAspect="1"/>
          </p:cNvPicPr>
          <p:nvPr/>
        </p:nvPicPr>
        <p:blipFill>
          <a:blip r:embed="rId13" cstate="print"/>
          <a:stretch>
            <a:fillRect/>
          </a:stretch>
        </p:blipFill>
        <p:spPr>
          <a:xfrm rot="20561359">
            <a:off x="425934" y="4702361"/>
            <a:ext cx="2571768" cy="1814105"/>
          </a:xfrm>
          <a:prstGeom prst="ellipse">
            <a:avLst/>
          </a:prstGeom>
          <a:ln>
            <a:noFill/>
          </a:ln>
          <a:effectLst>
            <a:softEdge rad="317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fontScale="90000"/>
          </a:bodyPr>
          <a:lstStyle/>
          <a:p>
            <a:r>
              <a:rPr lang="uk-UA" sz="11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500034" y="785794"/>
            <a:ext cx="4038600" cy="3786214"/>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Ці групи стали початком зародження партизанського руху в північних лісах України. </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З 1942 року партизанський рух став грізною і добре організованою силою в боротьбі з ворогом.  У 1941-1943рр. лише на території  України загальна кількість партизанів складала від 5 до 30 тисяч бійців. У 1944році – 30-50 тисяч бійців. </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У червні 1942 р. було створено Український штаб партизанського руху. Його очолив Т. А. </a:t>
            </a:r>
            <a:r>
              <a:rPr lang="uk-UA" sz="1400" dirty="0" err="1" smtClean="0">
                <a:latin typeface="Times New Roman" pitchFamily="18" charset="0"/>
                <a:cs typeface="Times New Roman" pitchFamily="18" charset="0"/>
              </a:rPr>
              <a:t>Строкач</a:t>
            </a:r>
            <a:r>
              <a:rPr lang="uk-UA"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30 травня 1942 року при ставці Верховного головнокомандування було створено Центральний штаб партизанського руху на чолі з П.К.Пономаренко( перший секретар ЦК </a:t>
            </a:r>
            <a:r>
              <a:rPr lang="uk-UA" sz="1400" dirty="0" err="1" smtClean="0">
                <a:latin typeface="Times New Roman" pitchFamily="18" charset="0"/>
                <a:cs typeface="Times New Roman" pitchFamily="18" charset="0"/>
              </a:rPr>
              <a:t>КП</a:t>
            </a:r>
            <a:r>
              <a:rPr lang="uk-UA" sz="1400" dirty="0" smtClean="0">
                <a:latin typeface="Times New Roman" pitchFamily="18" charset="0"/>
                <a:cs typeface="Times New Roman" pitchFamily="18" charset="0"/>
              </a:rPr>
              <a:t> Білорусі.)	</a:t>
            </a:r>
            <a:r>
              <a:rPr lang="uk-UA" sz="1400" dirty="0" smtClean="0"/>
              <a:t>			</a:t>
            </a:r>
            <a:br>
              <a:rPr lang="uk-UA" sz="1400" dirty="0" smtClean="0"/>
            </a:br>
            <a:endParaRPr lang="uk-UA" sz="1400" dirty="0">
              <a:latin typeface="Times New Roman" pitchFamily="18" charset="0"/>
              <a:cs typeface="Times New Roman" pitchFamily="18" charset="0"/>
            </a:endParaRPr>
          </a:p>
        </p:txBody>
      </p:sp>
      <p:pic>
        <p:nvPicPr>
          <p:cNvPr id="5" name="Содержимое 4" descr="П.Пономаренко.jpg"/>
          <p:cNvPicPr>
            <a:picLocks noGrp="1" noChangeAspect="1"/>
          </p:cNvPicPr>
          <p:nvPr>
            <p:ph sz="half" idx="2"/>
          </p:nvPr>
        </p:nvPicPr>
        <p:blipFill>
          <a:blip r:embed="rId2"/>
          <a:stretch>
            <a:fillRect/>
          </a:stretch>
        </p:blipFill>
        <p:spPr>
          <a:xfrm>
            <a:off x="5929322" y="857232"/>
            <a:ext cx="1362047" cy="1785950"/>
          </a:xfrm>
        </p:spPr>
      </p:pic>
      <p:pic>
        <p:nvPicPr>
          <p:cNvPr id="6" name="Рисунок 5" descr="Т.А.Строкач.jpg"/>
          <p:cNvPicPr>
            <a:picLocks noChangeAspect="1"/>
          </p:cNvPicPr>
          <p:nvPr/>
        </p:nvPicPr>
        <p:blipFill>
          <a:blip r:embed="rId3"/>
          <a:stretch>
            <a:fillRect/>
          </a:stretch>
        </p:blipFill>
        <p:spPr>
          <a:xfrm>
            <a:off x="2000232" y="4000504"/>
            <a:ext cx="1435138" cy="2260943"/>
          </a:xfrm>
          <a:prstGeom prst="rect">
            <a:avLst/>
          </a:prstGeom>
        </p:spPr>
      </p:pic>
      <p:sp>
        <p:nvSpPr>
          <p:cNvPr id="9" name="TextBox 8"/>
          <p:cNvSpPr txBox="1"/>
          <p:nvPr/>
        </p:nvSpPr>
        <p:spPr>
          <a:xfrm>
            <a:off x="4714876" y="3286124"/>
            <a:ext cx="4071967" cy="3108543"/>
          </a:xfrm>
          <a:prstGeom prst="rect">
            <a:avLst/>
          </a:prstGeom>
          <a:noFill/>
        </p:spPr>
        <p:txBody>
          <a:bodyPr wrap="square" rtlCol="0">
            <a:spAutoFit/>
          </a:bodyPr>
          <a:lstStyle/>
          <a:p>
            <a:pPr algn="ctr"/>
            <a:r>
              <a:rPr lang="uk-UA" sz="1400" dirty="0" smtClean="0">
                <a:latin typeface="Times New Roman" pitchFamily="18" charset="0"/>
                <a:cs typeface="Times New Roman" pitchFamily="18" charset="0"/>
              </a:rPr>
              <a:t>Створення цих штабів надало великої допомоги партизанському руху:</a:t>
            </a:r>
          </a:p>
          <a:p>
            <a:pPr lvl="0">
              <a:buFont typeface="Wingdings" pitchFamily="2" charset="2"/>
              <a:buChar char="ü"/>
            </a:pPr>
            <a:r>
              <a:rPr lang="uk-UA" sz="1400" dirty="0" smtClean="0">
                <a:latin typeface="Times New Roman" pitchFamily="18" charset="0"/>
                <a:cs typeface="Times New Roman" pitchFamily="18" charset="0"/>
              </a:rPr>
              <a:t>партизанський рух отримав централізоване керівництво;</a:t>
            </a:r>
            <a:endParaRPr lang="ru-RU" sz="1400" dirty="0" smtClean="0">
              <a:latin typeface="Times New Roman" pitchFamily="18" charset="0"/>
              <a:cs typeface="Times New Roman" pitchFamily="18" charset="0"/>
            </a:endParaRPr>
          </a:p>
          <a:p>
            <a:pPr lvl="0">
              <a:buFont typeface="Wingdings" pitchFamily="2" charset="2"/>
              <a:buChar char="ü"/>
            </a:pPr>
            <a:r>
              <a:rPr lang="uk-UA" sz="1400" dirty="0" smtClean="0">
                <a:latin typeface="Times New Roman" pitchFamily="18" charset="0"/>
                <a:cs typeface="Times New Roman" pitchFamily="18" charset="0"/>
              </a:rPr>
              <a:t>налагодження координаційного зв’язку з іншими партизанами, частинами регулярної армії;</a:t>
            </a:r>
            <a:endParaRPr lang="ru-RU" sz="1400" dirty="0" smtClean="0">
              <a:latin typeface="Times New Roman" pitchFamily="18" charset="0"/>
              <a:cs typeface="Times New Roman" pitchFamily="18" charset="0"/>
            </a:endParaRPr>
          </a:p>
          <a:p>
            <a:pPr lvl="0">
              <a:buFont typeface="Wingdings" pitchFamily="2" charset="2"/>
              <a:buChar char="ü"/>
            </a:pPr>
            <a:r>
              <a:rPr lang="uk-UA" sz="1400" dirty="0" smtClean="0">
                <a:latin typeface="Times New Roman" pitchFamily="18" charset="0"/>
                <a:cs typeface="Times New Roman" pitchFamily="18" charset="0"/>
              </a:rPr>
              <a:t>змога переправляти у тил ворога десантні  групи;	</a:t>
            </a:r>
            <a:endParaRPr lang="ru-RU" sz="1400" dirty="0" smtClean="0">
              <a:latin typeface="Times New Roman" pitchFamily="18" charset="0"/>
              <a:cs typeface="Times New Roman" pitchFamily="18" charset="0"/>
            </a:endParaRPr>
          </a:p>
          <a:p>
            <a:pPr lvl="0">
              <a:buFont typeface="Wingdings" pitchFamily="2" charset="2"/>
              <a:buChar char="ü"/>
            </a:pPr>
            <a:r>
              <a:rPr lang="uk-UA" sz="1400" dirty="0" smtClean="0">
                <a:latin typeface="Times New Roman" pitchFamily="18" charset="0"/>
                <a:cs typeface="Times New Roman" pitchFamily="18" charset="0"/>
              </a:rPr>
              <a:t>постійного постачання медикаментів, одягу, продуктів харчування, зброї, пропагандистської  літератури;</a:t>
            </a:r>
            <a:endParaRPr lang="ru-RU" sz="1400" dirty="0" smtClean="0">
              <a:latin typeface="Times New Roman" pitchFamily="18" charset="0"/>
              <a:cs typeface="Times New Roman" pitchFamily="18" charset="0"/>
            </a:endParaRPr>
          </a:p>
          <a:p>
            <a:pPr lvl="0">
              <a:buFont typeface="Wingdings" pitchFamily="2" charset="2"/>
              <a:buChar char="ü"/>
            </a:pPr>
            <a:r>
              <a:rPr lang="uk-UA" sz="1400" dirty="0" smtClean="0">
                <a:latin typeface="Times New Roman" pitchFamily="18" charset="0"/>
                <a:cs typeface="Times New Roman" pitchFamily="18" charset="0"/>
              </a:rPr>
              <a:t>партизани отримували нові кадри фахівців – радистів, підривників, шифрувальників.</a:t>
            </a:r>
            <a:endParaRPr lang="ru-RU" sz="14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p:txBody>
      </p:sp>
      <p:sp>
        <p:nvSpPr>
          <p:cNvPr id="10" name="TextBox 9"/>
          <p:cNvSpPr txBox="1"/>
          <p:nvPr/>
        </p:nvSpPr>
        <p:spPr>
          <a:xfrm>
            <a:off x="2143108" y="6357958"/>
            <a:ext cx="1120050"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Т.А.</a:t>
            </a:r>
            <a:r>
              <a:rPr lang="uk-UA" sz="1400" dirty="0" err="1" smtClean="0">
                <a:latin typeface="Times New Roman" pitchFamily="18" charset="0"/>
                <a:cs typeface="Times New Roman" pitchFamily="18" charset="0"/>
              </a:rPr>
              <a:t>Строкач</a:t>
            </a:r>
            <a:endParaRPr lang="uk-UA" sz="1400" dirty="0">
              <a:latin typeface="Times New Roman" pitchFamily="18" charset="0"/>
              <a:cs typeface="Times New Roman" pitchFamily="18" charset="0"/>
            </a:endParaRPr>
          </a:p>
        </p:txBody>
      </p:sp>
      <p:sp>
        <p:nvSpPr>
          <p:cNvPr id="12" name="TextBox 11"/>
          <p:cNvSpPr txBox="1"/>
          <p:nvPr/>
        </p:nvSpPr>
        <p:spPr>
          <a:xfrm>
            <a:off x="5857884" y="2714620"/>
            <a:ext cx="1552733"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П.К.Пономаренко</a:t>
            </a:r>
            <a:endParaRPr lang="uk-UA" sz="1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28596" y="857232"/>
            <a:ext cx="4038600" cy="5786478"/>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З липня 1942 року діяльність партизанських загонів узгоджувалось з планами військових рад фронтів.</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Діяльність партизанських загонів завдала великої допомоги армії, відволікаючи на себе великі сили противника. За підрахунками зробленими партизанськими структурами, органами НКВС та військовими штабами, партизани  України впродовж 1941-1944рр. підірвали 61 бронепоїзд, 4958 ешелонів противника, знищили 52 тисячі вагонів, цистерн, платформ. Потоплено 105 катерів, пароплавів на річках Дніпро та Прип’ять. Зруйновано і спалено 607 залізничних та 1589 шосейних мостів, близько 2,6 тисяч об’єктів промислового виробничого призначення.</a:t>
            </a:r>
          </a:p>
          <a:p>
            <a:pPr marL="0" indent="180000">
              <a:spcBef>
                <a:spcPts val="0"/>
              </a:spcBef>
              <a:buNone/>
            </a:pPr>
            <a:r>
              <a:rPr lang="uk-UA" sz="1400" dirty="0" smtClean="0">
                <a:solidFill>
                  <a:srgbClr val="FF0000"/>
                </a:solidFill>
              </a:rPr>
              <a:t>Отже, партизанський рух став важливим стратегічним чинником під час війни. Опираючись на підтримку місцевого населення, створення Центрального партизанського штабу та Українського штабу партизанської боротьби, матеріальну підтримку з Великої землі партизанський рух в роки війни перетворився в другий фронт, який вніс свою частку у розгром ворога та наблизив День Перемоги.</a:t>
            </a:r>
            <a:endParaRPr lang="ru-RU" sz="1400" dirty="0" smtClean="0">
              <a:solidFill>
                <a:srgbClr val="FF0000"/>
              </a:solidFill>
            </a:endParaRPr>
          </a:p>
          <a:p>
            <a:pPr marL="0" indent="180000">
              <a:spcBef>
                <a:spcPts val="0"/>
              </a:spcBef>
              <a:buNone/>
            </a:pPr>
            <a:endParaRPr lang="ru-RU" sz="1400" dirty="0" smtClean="0">
              <a:latin typeface="Times New Roman" pitchFamily="18" charset="0"/>
              <a:cs typeface="Times New Roman" pitchFamily="18" charset="0"/>
            </a:endParaRPr>
          </a:p>
          <a:p>
            <a:pPr>
              <a:buNone/>
            </a:pPr>
            <a:endParaRPr lang="uk-UA" sz="14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3438" y="857232"/>
            <a:ext cx="4038600" cy="4434840"/>
          </a:xfrm>
        </p:spPr>
        <p:txBody>
          <a:bodyPr>
            <a:normAutofit/>
          </a:bodyPr>
          <a:lstStyle/>
          <a:p>
            <a:pPr marL="0" indent="180000" algn="ctr">
              <a:spcBef>
                <a:spcPts val="0"/>
              </a:spcBef>
              <a:buNone/>
            </a:pPr>
            <a:r>
              <a:rPr lang="uk-UA" sz="1400" dirty="0" smtClean="0"/>
              <a:t>Найбільш відомими керівниками радянських партизанських об’єднань в Україні були С.А. Ковпак, </a:t>
            </a:r>
            <a:r>
              <a:rPr lang="uk-UA" sz="1400" dirty="0" smtClean="0"/>
              <a:t>О.Ф.</a:t>
            </a:r>
            <a:r>
              <a:rPr lang="uk-UA" sz="1400" dirty="0" smtClean="0"/>
              <a:t>Федоров</a:t>
            </a:r>
            <a:r>
              <a:rPr lang="uk-UA" sz="1400" dirty="0" smtClean="0"/>
              <a:t>, О.М.</a:t>
            </a:r>
            <a:r>
              <a:rPr lang="uk-UA" sz="1400" dirty="0" err="1" smtClean="0"/>
              <a:t>Сабуров</a:t>
            </a:r>
            <a:r>
              <a:rPr lang="uk-UA" sz="1400" dirty="0" smtClean="0"/>
              <a:t>, П. Вернигора, М.</a:t>
            </a:r>
            <a:r>
              <a:rPr lang="uk-UA" sz="1400" dirty="0" err="1" smtClean="0"/>
              <a:t>Наумов</a:t>
            </a:r>
            <a:r>
              <a:rPr lang="uk-UA" sz="1400" dirty="0" smtClean="0"/>
              <a:t>.</a:t>
            </a:r>
            <a:endParaRPr lang="ru-RU" sz="1400" dirty="0" smtClean="0"/>
          </a:p>
          <a:p>
            <a:pPr marL="0" indent="180000" algn="ctr">
              <a:spcBef>
                <a:spcPts val="0"/>
              </a:spcBef>
              <a:buNone/>
            </a:pPr>
            <a:endParaRPr lang="uk-UA" sz="1400" dirty="0">
              <a:latin typeface="Times New Roman" pitchFamily="18" charset="0"/>
              <a:cs typeface="Times New Roman" pitchFamily="18" charset="0"/>
            </a:endParaRPr>
          </a:p>
        </p:txBody>
      </p:sp>
      <p:pic>
        <p:nvPicPr>
          <p:cNvPr id="5" name="Рисунок 4" descr="С.Ковпак.jpg"/>
          <p:cNvPicPr>
            <a:picLocks noChangeAspect="1"/>
          </p:cNvPicPr>
          <p:nvPr/>
        </p:nvPicPr>
        <p:blipFill>
          <a:blip r:embed="rId2"/>
          <a:stretch>
            <a:fillRect/>
          </a:stretch>
        </p:blipFill>
        <p:spPr>
          <a:xfrm>
            <a:off x="4714876" y="1857364"/>
            <a:ext cx="1284229" cy="1714512"/>
          </a:xfrm>
          <a:prstGeom prst="rect">
            <a:avLst/>
          </a:prstGeom>
        </p:spPr>
      </p:pic>
      <p:pic>
        <p:nvPicPr>
          <p:cNvPr id="6" name="Рисунок 5" descr="Ф.О.Федоров.jpg"/>
          <p:cNvPicPr>
            <a:picLocks noChangeAspect="1"/>
          </p:cNvPicPr>
          <p:nvPr/>
        </p:nvPicPr>
        <p:blipFill>
          <a:blip r:embed="rId3"/>
          <a:stretch>
            <a:fillRect/>
          </a:stretch>
        </p:blipFill>
        <p:spPr>
          <a:xfrm>
            <a:off x="7000892" y="4572008"/>
            <a:ext cx="1471208" cy="1637312"/>
          </a:xfrm>
          <a:prstGeom prst="rect">
            <a:avLst/>
          </a:prstGeom>
        </p:spPr>
      </p:pic>
      <p:pic>
        <p:nvPicPr>
          <p:cNvPr id="7" name="Рисунок 6" descr="Сабуров.jpg"/>
          <p:cNvPicPr>
            <a:picLocks noChangeAspect="1"/>
          </p:cNvPicPr>
          <p:nvPr/>
        </p:nvPicPr>
        <p:blipFill>
          <a:blip r:embed="rId4"/>
          <a:stretch>
            <a:fillRect/>
          </a:stretch>
        </p:blipFill>
        <p:spPr>
          <a:xfrm>
            <a:off x="6286512" y="2285992"/>
            <a:ext cx="1201365" cy="1654236"/>
          </a:xfrm>
          <a:prstGeom prst="rect">
            <a:avLst/>
          </a:prstGeom>
        </p:spPr>
      </p:pic>
      <p:pic>
        <p:nvPicPr>
          <p:cNvPr id="8" name="Рисунок 7" descr="П.П. Вернигора.jpg"/>
          <p:cNvPicPr>
            <a:picLocks noChangeAspect="1"/>
          </p:cNvPicPr>
          <p:nvPr/>
        </p:nvPicPr>
        <p:blipFill>
          <a:blip r:embed="rId5"/>
          <a:srcRect b="6172"/>
          <a:stretch>
            <a:fillRect/>
          </a:stretch>
        </p:blipFill>
        <p:spPr>
          <a:xfrm>
            <a:off x="5000628" y="4572008"/>
            <a:ext cx="1220923" cy="1565064"/>
          </a:xfrm>
          <a:prstGeom prst="rect">
            <a:avLst/>
          </a:prstGeom>
        </p:spPr>
      </p:pic>
      <p:pic>
        <p:nvPicPr>
          <p:cNvPr id="9" name="Рисунок 8" descr="М.И.Наумов.jpg"/>
          <p:cNvPicPr>
            <a:picLocks noChangeAspect="1"/>
          </p:cNvPicPr>
          <p:nvPr/>
        </p:nvPicPr>
        <p:blipFill>
          <a:blip r:embed="rId6"/>
          <a:stretch>
            <a:fillRect/>
          </a:stretch>
        </p:blipFill>
        <p:spPr>
          <a:xfrm>
            <a:off x="7643834" y="1857364"/>
            <a:ext cx="1131430" cy="1681165"/>
          </a:xfrm>
          <a:prstGeom prst="rect">
            <a:avLst/>
          </a:prstGeom>
        </p:spPr>
      </p:pic>
      <p:sp>
        <p:nvSpPr>
          <p:cNvPr id="10" name="TextBox 9"/>
          <p:cNvSpPr txBox="1"/>
          <p:nvPr/>
        </p:nvSpPr>
        <p:spPr>
          <a:xfrm>
            <a:off x="4857752" y="3643314"/>
            <a:ext cx="1073435"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С.А.Ковпак</a:t>
            </a:r>
            <a:endParaRPr lang="uk-UA" sz="1400" dirty="0">
              <a:latin typeface="Times New Roman" pitchFamily="18" charset="0"/>
              <a:cs typeface="Times New Roman" pitchFamily="18" charset="0"/>
            </a:endParaRPr>
          </a:p>
        </p:txBody>
      </p:sp>
      <p:sp>
        <p:nvSpPr>
          <p:cNvPr id="11" name="TextBox 10"/>
          <p:cNvSpPr txBox="1"/>
          <p:nvPr/>
        </p:nvSpPr>
        <p:spPr>
          <a:xfrm>
            <a:off x="7215206" y="6286520"/>
            <a:ext cx="1209818"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О.Ф</a:t>
            </a:r>
            <a:r>
              <a:rPr lang="uk-UA" sz="1400" dirty="0" smtClean="0">
                <a:latin typeface="Times New Roman" pitchFamily="18" charset="0"/>
                <a:cs typeface="Times New Roman" pitchFamily="18" charset="0"/>
              </a:rPr>
              <a:t>.Федоров</a:t>
            </a:r>
            <a:endParaRPr lang="uk-UA" sz="1400" dirty="0">
              <a:latin typeface="Times New Roman" pitchFamily="18" charset="0"/>
              <a:cs typeface="Times New Roman" pitchFamily="18" charset="0"/>
            </a:endParaRPr>
          </a:p>
        </p:txBody>
      </p:sp>
      <p:sp>
        <p:nvSpPr>
          <p:cNvPr id="12" name="TextBox 11"/>
          <p:cNvSpPr txBox="1"/>
          <p:nvPr/>
        </p:nvSpPr>
        <p:spPr>
          <a:xfrm>
            <a:off x="4929190" y="6143644"/>
            <a:ext cx="1260602"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  П.Вернигора</a:t>
            </a:r>
            <a:endParaRPr lang="uk-UA" sz="1400" dirty="0">
              <a:latin typeface="Times New Roman" pitchFamily="18" charset="0"/>
              <a:cs typeface="Times New Roman" pitchFamily="18" charset="0"/>
            </a:endParaRPr>
          </a:p>
        </p:txBody>
      </p:sp>
      <p:sp>
        <p:nvSpPr>
          <p:cNvPr id="13" name="TextBox 12"/>
          <p:cNvSpPr txBox="1"/>
          <p:nvPr/>
        </p:nvSpPr>
        <p:spPr>
          <a:xfrm>
            <a:off x="7786710" y="3571876"/>
            <a:ext cx="966675"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М.</a:t>
            </a:r>
            <a:r>
              <a:rPr lang="uk-UA" sz="1400" dirty="0" err="1" smtClean="0">
                <a:latin typeface="Times New Roman" pitchFamily="18" charset="0"/>
                <a:cs typeface="Times New Roman" pitchFamily="18" charset="0"/>
              </a:rPr>
              <a:t>Наумов</a:t>
            </a:r>
            <a:endParaRPr lang="uk-UA" sz="1400" dirty="0">
              <a:latin typeface="Times New Roman" pitchFamily="18" charset="0"/>
              <a:cs typeface="Times New Roman" pitchFamily="18" charset="0"/>
            </a:endParaRPr>
          </a:p>
        </p:txBody>
      </p:sp>
      <p:sp>
        <p:nvSpPr>
          <p:cNvPr id="14" name="TextBox 13"/>
          <p:cNvSpPr txBox="1"/>
          <p:nvPr/>
        </p:nvSpPr>
        <p:spPr>
          <a:xfrm>
            <a:off x="6357950" y="3929066"/>
            <a:ext cx="1203727"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О.М.</a:t>
            </a:r>
            <a:r>
              <a:rPr lang="uk-UA" sz="1400" dirty="0" err="1" smtClean="0">
                <a:latin typeface="Times New Roman" pitchFamily="18" charset="0"/>
                <a:cs typeface="Times New Roman" pitchFamily="18" charset="0"/>
              </a:rPr>
              <a:t>Сабуров</a:t>
            </a:r>
            <a:endParaRPr lang="uk-UA" sz="1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Партизанское движение в Белорусии.JPG"/>
          <p:cNvPicPr>
            <a:picLocks noGrp="1" noChangeAspect="1"/>
          </p:cNvPicPr>
          <p:nvPr>
            <p:ph sz="half" idx="2"/>
          </p:nvPr>
        </p:nvPicPr>
        <p:blipFill>
          <a:blip r:embed="rId2"/>
          <a:stretch>
            <a:fillRect/>
          </a:stretch>
        </p:blipFill>
        <p:spPr>
          <a:xfrm>
            <a:off x="3786182" y="2857496"/>
            <a:ext cx="4967294" cy="3719262"/>
          </a:xfrm>
        </p:spPr>
      </p:pic>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214282" y="1214422"/>
            <a:ext cx="4038600" cy="2857520"/>
          </a:xfrm>
        </p:spPr>
        <p:txBody>
          <a:bodyPr>
            <a:normAutofit/>
          </a:bodyPr>
          <a:lstStyle/>
          <a:p>
            <a:pPr marL="0" indent="180000">
              <a:spcBef>
                <a:spcPts val="0"/>
              </a:spcBef>
              <a:spcAft>
                <a:spcPts val="0"/>
              </a:spcAft>
              <a:buNone/>
            </a:pPr>
            <a:r>
              <a:rPr lang="uk-UA" sz="1400" dirty="0" smtClean="0">
                <a:latin typeface="Times New Roman"/>
                <a:ea typeface="Calibri"/>
                <a:cs typeface="Times New Roman"/>
              </a:rPr>
              <a:t>Партизанський рух є яскравим прикладом патріотизму, волелюбності, відображенням непохитної волі і прагнення відстояти свою Батьківщину. Партизанські рух активно діяв і в Білоруських лісах. Поширенню і зміцненню руху сприяли велика кількість лісів, рік, озер та болота. Такі географічні фактори ускладнювали проведення німцями каральних операцій проти партизан.</a:t>
            </a:r>
            <a:endParaRPr lang="ru-RU" sz="1400" dirty="0" smtClean="0">
              <a:latin typeface="Times New Roman"/>
              <a:ea typeface="Calibri"/>
              <a:cs typeface="Times New Roman"/>
            </a:endParaRPr>
          </a:p>
          <a:p>
            <a:pPr>
              <a:buNone/>
            </a:pPr>
            <a:endParaRPr lang="uk-UA" sz="1400" dirty="0">
              <a:latin typeface="Times New Roman" pitchFamily="18" charset="0"/>
              <a:cs typeface="Times New Roman" pitchFamily="18" charset="0"/>
            </a:endParaRPr>
          </a:p>
        </p:txBody>
      </p:sp>
      <p:sp>
        <p:nvSpPr>
          <p:cNvPr id="5" name="TextBox 4"/>
          <p:cNvSpPr txBox="1"/>
          <p:nvPr/>
        </p:nvSpPr>
        <p:spPr>
          <a:xfrm>
            <a:off x="2428860" y="785794"/>
            <a:ext cx="3759619" cy="646331"/>
          </a:xfrm>
          <a:prstGeom prst="rect">
            <a:avLst/>
          </a:prstGeom>
          <a:noFill/>
        </p:spPr>
        <p:txBody>
          <a:bodyPr wrap="none" rtlCol="0">
            <a:spAutoFit/>
          </a:bodyPr>
          <a:lstStyle/>
          <a:p>
            <a:r>
              <a:rPr lang="uk-UA" b="1" dirty="0" smtClean="0"/>
              <a:t>ІІ. Молодість обпалена війною</a:t>
            </a:r>
            <a:endParaRPr lang="ru-RU" b="1" dirty="0" smtClean="0"/>
          </a:p>
          <a:p>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57200" y="1071546"/>
            <a:ext cx="4038600" cy="5283379"/>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В партизанських загонах воювали на рівні з чоловіками жінки та діти. У війни не жіноче обличчя. Розвідниці, снайпера, зенітниці, льотчиці, санітари. Жодна з військових чоловічих професій не обійшлися без жіночої участі. Мільйони жіночих рук кували перемогу на фронтах і в тилу. Вони були молоді і красиві, хотіли кохати і щасливо жити, виховувати дітей. Але їх мрії були обпалені війною.</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Розповідь про долю однієї з свідків, учасницею  партизанського руху на території Білорусії  в роки війни </a:t>
            </a:r>
            <a:r>
              <a:rPr lang="uk-UA" sz="1400" dirty="0" err="1" smtClean="0">
                <a:latin typeface="Times New Roman" pitchFamily="18" charset="0"/>
                <a:cs typeface="Times New Roman" pitchFamily="18" charset="0"/>
              </a:rPr>
              <a:t>Шекстело</a:t>
            </a:r>
            <a:r>
              <a:rPr lang="uk-UA" sz="1400" dirty="0" smtClean="0">
                <a:latin typeface="Times New Roman" pitchFamily="18" charset="0"/>
                <a:cs typeface="Times New Roman" pitchFamily="18" charset="0"/>
              </a:rPr>
              <a:t> Катерину Харитонівну.</a:t>
            </a:r>
          </a:p>
          <a:p>
            <a:pPr marL="0" indent="180000">
              <a:spcBef>
                <a:spcPts val="0"/>
              </a:spcBef>
              <a:buNone/>
            </a:pPr>
            <a:endParaRPr lang="ru-RU" sz="1400" dirty="0" smtClean="0"/>
          </a:p>
          <a:p>
            <a:pPr>
              <a:buNone/>
            </a:pPr>
            <a:endParaRPr lang="uk-UA" sz="1400" dirty="0">
              <a:latin typeface="Times New Roman" pitchFamily="18" charset="0"/>
              <a:cs typeface="Times New Roman" pitchFamily="18" charset="0"/>
            </a:endParaRPr>
          </a:p>
        </p:txBody>
      </p:sp>
      <p:sp>
        <p:nvSpPr>
          <p:cNvPr id="6" name="Содержимое 5"/>
          <p:cNvSpPr>
            <a:spLocks noGrp="1"/>
          </p:cNvSpPr>
          <p:nvPr>
            <p:ph sz="half" idx="2"/>
          </p:nvPr>
        </p:nvSpPr>
        <p:spPr>
          <a:xfrm>
            <a:off x="4786314" y="4143380"/>
            <a:ext cx="4038600" cy="1723229"/>
          </a:xfrm>
        </p:spPr>
        <p:txBody>
          <a:bodyPr>
            <a:normAutofit/>
          </a:bodyPr>
          <a:lstStyle/>
          <a:p>
            <a:pPr marL="0" indent="180000">
              <a:spcBef>
                <a:spcPts val="0"/>
              </a:spcBef>
              <a:buNone/>
            </a:pPr>
            <a:r>
              <a:rPr lang="uk-UA" sz="1500" dirty="0" smtClean="0">
                <a:latin typeface="Times New Roman" pitchFamily="18" charset="0"/>
                <a:cs typeface="Times New Roman" pitchFamily="18" charset="0"/>
              </a:rPr>
              <a:t>Ця жінка вражає своїм оптимізмом та жагою до життя. Вдивляючись в її очі та уважно слухаючи спогади,  дивуєшся скільки всього бачила і перенесла Катерина Харитонівна. Незважаючи на похилий вік вона жваво, щоб бодай щось не забути, ділиться спогадами про суворі  воєнні роки.</a:t>
            </a:r>
            <a:endParaRPr lang="ru-RU" sz="1500" dirty="0" smtClean="0">
              <a:latin typeface="Times New Roman" pitchFamily="18" charset="0"/>
              <a:cs typeface="Times New Roman" pitchFamily="18" charset="0"/>
            </a:endParaRPr>
          </a:p>
          <a:p>
            <a:endParaRPr lang="uk-UA" dirty="0"/>
          </a:p>
        </p:txBody>
      </p:sp>
      <p:pic>
        <p:nvPicPr>
          <p:cNvPr id="7" name="Содержимое 4" descr="DSC09973.JPG"/>
          <p:cNvPicPr>
            <a:picLocks noChangeAspect="1"/>
          </p:cNvPicPr>
          <p:nvPr/>
        </p:nvPicPr>
        <p:blipFill>
          <a:blip r:embed="rId2" cstate="print"/>
          <a:stretch>
            <a:fillRect/>
          </a:stretch>
        </p:blipFill>
        <p:spPr>
          <a:xfrm>
            <a:off x="571472" y="3786190"/>
            <a:ext cx="3656195" cy="2732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DSC09974.JPG"/>
          <p:cNvPicPr>
            <a:picLocks noChangeAspect="1"/>
          </p:cNvPicPr>
          <p:nvPr/>
        </p:nvPicPr>
        <p:blipFill>
          <a:blip r:embed="rId3" cstate="print"/>
          <a:srcRect b="10204"/>
          <a:stretch>
            <a:fillRect/>
          </a:stretch>
        </p:blipFill>
        <p:spPr>
          <a:xfrm>
            <a:off x="5143504" y="1285860"/>
            <a:ext cx="3500462"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28596" y="1071546"/>
            <a:ext cx="4038600" cy="1866105"/>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Народилася Катерина Харитонівна  </a:t>
            </a:r>
            <a:r>
              <a:rPr lang="uk-UA" sz="1400" dirty="0" err="1" smtClean="0">
                <a:latin typeface="Times New Roman" pitchFamily="18" charset="0"/>
                <a:cs typeface="Times New Roman" pitchFamily="18" charset="0"/>
              </a:rPr>
              <a:t>Шекстело</a:t>
            </a:r>
            <a:r>
              <a:rPr lang="uk-UA" sz="1400" dirty="0" smtClean="0">
                <a:latin typeface="Times New Roman" pitchFamily="18" charset="0"/>
                <a:cs typeface="Times New Roman" pitchFamily="18" charset="0"/>
              </a:rPr>
              <a:t> 26 грудня 1921 року в селі </a:t>
            </a:r>
            <a:r>
              <a:rPr lang="uk-UA" sz="1400" dirty="0" err="1" smtClean="0">
                <a:latin typeface="Times New Roman" pitchFamily="18" charset="0"/>
                <a:cs typeface="Times New Roman" pitchFamily="18" charset="0"/>
              </a:rPr>
              <a:t>Заячківка</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Христинівського</a:t>
            </a:r>
            <a:r>
              <a:rPr lang="uk-UA" sz="1400" dirty="0" smtClean="0">
                <a:latin typeface="Times New Roman" pitchFamily="18" charset="0"/>
                <a:cs typeface="Times New Roman" pitchFamily="18" charset="0"/>
              </a:rPr>
              <a:t> району Черкаської області. Росла собі як звичайна сільська дитина. Батьки  були простими селянами і працювали в колгоспі. Закінчила 7 класів і батьки привезли її на навчання до </a:t>
            </a:r>
            <a:r>
              <a:rPr lang="uk-UA" sz="1400" dirty="0" err="1" smtClean="0">
                <a:latin typeface="Times New Roman" pitchFamily="18" charset="0"/>
                <a:cs typeface="Times New Roman" pitchFamily="18" charset="0"/>
              </a:rPr>
              <a:t>Теплика</a:t>
            </a:r>
            <a:r>
              <a:rPr lang="uk-UA" sz="1400" dirty="0" smtClean="0">
                <a:latin typeface="Times New Roman" pitchFamily="18" charset="0"/>
                <a:cs typeface="Times New Roman" pitchFamily="18" charset="0"/>
              </a:rPr>
              <a:t> в </a:t>
            </a:r>
            <a:r>
              <a:rPr lang="uk-UA" sz="1400" dirty="0" err="1" smtClean="0">
                <a:latin typeface="Times New Roman" pitchFamily="18" charset="0"/>
                <a:cs typeface="Times New Roman" pitchFamily="18" charset="0"/>
              </a:rPr>
              <a:t>зоотехнікум</a:t>
            </a:r>
            <a:r>
              <a:rPr lang="uk-UA"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5" name="Содержимое 4" descr="Катя.bmp"/>
          <p:cNvPicPr>
            <a:picLocks noGrp="1" noChangeAspect="1"/>
          </p:cNvPicPr>
          <p:nvPr>
            <p:ph sz="half" idx="2"/>
          </p:nvPr>
        </p:nvPicPr>
        <p:blipFill>
          <a:blip r:embed="rId2" cstate="print"/>
          <a:stretch>
            <a:fillRect/>
          </a:stretch>
        </p:blipFill>
        <p:spPr>
          <a:xfrm>
            <a:off x="1285852" y="2928934"/>
            <a:ext cx="1962961" cy="2880949"/>
          </a:xfrm>
        </p:spPr>
      </p:pic>
      <p:sp>
        <p:nvSpPr>
          <p:cNvPr id="6" name="TextBox 5"/>
          <p:cNvSpPr txBox="1"/>
          <p:nvPr/>
        </p:nvSpPr>
        <p:spPr>
          <a:xfrm>
            <a:off x="4786314" y="1000108"/>
            <a:ext cx="3714775" cy="2031325"/>
          </a:xfrm>
          <a:prstGeom prst="rect">
            <a:avLst/>
          </a:prstGeom>
          <a:noFill/>
        </p:spPr>
        <p:txBody>
          <a:bodyPr wrap="square" rtlCol="0">
            <a:spAutoFit/>
          </a:bodyPr>
          <a:lstStyle/>
          <a:p>
            <a:pPr indent="180000"/>
            <a:r>
              <a:rPr lang="uk-UA" sz="1400" dirty="0" err="1" smtClean="0">
                <a:latin typeface="Times New Roman" pitchFamily="18" charset="0"/>
                <a:cs typeface="Times New Roman" pitchFamily="18" charset="0"/>
              </a:rPr>
              <a:t>“Навчалася</a:t>
            </a:r>
            <a:r>
              <a:rPr lang="uk-UA" sz="1400" dirty="0" smtClean="0">
                <a:latin typeface="Times New Roman" pitchFamily="18" charset="0"/>
                <a:cs typeface="Times New Roman" pitchFamily="18" charset="0"/>
              </a:rPr>
              <a:t> я тут 2 роки"  - згадує Катерина Харитонівна – "але мріяла про інше. Чомусь завжди подобалися лікарі. Забрала документи і поїхала до Умані поступати в медшколу. Дуже хвилювалася, а якщо не поступлю? Що скажу батькам, адже вони так мріяли надати мені освіти. Але успішно справилася з екзаменами і була зарахована до медшколи на акушерській відділ." </a:t>
            </a:r>
            <a:endParaRPr lang="uk-UA" sz="1400" dirty="0">
              <a:latin typeface="Times New Roman" pitchFamily="18" charset="0"/>
              <a:cs typeface="Times New Roman" pitchFamily="18" charset="0"/>
            </a:endParaRPr>
          </a:p>
        </p:txBody>
      </p:sp>
      <p:pic>
        <p:nvPicPr>
          <p:cNvPr id="7" name="Рисунок 6" descr="DSC09984.JPG"/>
          <p:cNvPicPr>
            <a:picLocks noChangeAspect="1"/>
          </p:cNvPicPr>
          <p:nvPr/>
        </p:nvPicPr>
        <p:blipFill>
          <a:blip r:embed="rId3" cstate="print"/>
          <a:srcRect l="18857" t="27640" r="16461" b="10073"/>
          <a:stretch>
            <a:fillRect/>
          </a:stretch>
        </p:blipFill>
        <p:spPr>
          <a:xfrm>
            <a:off x="4714876" y="3214686"/>
            <a:ext cx="3857652" cy="27860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28596" y="1714488"/>
            <a:ext cx="4038600" cy="4071966"/>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Швидко пролетіли щасливі студентські роки. Після закінчення навчання, в 1940 році, отримала направлення в Західну Білорусь в село </a:t>
            </a:r>
            <a:r>
              <a:rPr lang="uk-UA" sz="1400" dirty="0" err="1" smtClean="0">
                <a:latin typeface="Times New Roman" pitchFamily="18" charset="0"/>
                <a:cs typeface="Times New Roman" pitchFamily="18" charset="0"/>
              </a:rPr>
              <a:t>Матющица</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Барановічської</a:t>
            </a:r>
            <a:r>
              <a:rPr lang="uk-UA" sz="1400" dirty="0" smtClean="0">
                <a:latin typeface="Times New Roman" pitchFamily="18" charset="0"/>
                <a:cs typeface="Times New Roman" pitchFamily="18" charset="0"/>
              </a:rPr>
              <a:t> області. "Білоруська земля зустріла мене привітно, гостинно. Живучи і працюючи в селі, довелось прикласти багато зусиль, щоб мене оцінили як людину і фахівця".  І вже скоро жодні пологи не проходили без участі молодої, дзвінкоголосої Катрусі. Тут і зустріла своє палке кохання. Молодий лейтенант, який служив поряд освідчився в коханні. Занесли заяви до РАГСУ, де і була призначена дата весілля 22 червня 1941 року. Та не судилося. Цей день зламав її долю,напевно, назавжди.</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Рано вранці прибіг наречений і сказав, щоб збирала свої речі і хутко тікала з села. Почалася війна. І все. Більше вони не бачились ніколи. Він загинув в перші дні війни. </a:t>
            </a:r>
            <a:endParaRPr lang="ru-RU" sz="14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786314" y="857232"/>
            <a:ext cx="4038600" cy="3643338"/>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Катерина зібралась і пішла до міста шукати військовий шпиталь. Те, що побачила навколо було жахливим. Гуркіт, крик, плач, вибухи, які лунали по всюди. Але не розгубилася, розуміла, що треба йти лише вперед. Чомусь завжди була впевнена – все буде добре. Добравшись до міста Борисова знайшла військкомат, показала свої документи. Її відразу направили на станцію, де формувався санітарний ешелон. "Після перевірки документів, нагодували, переодягнули і попередили, що на ніч заступаю на перше своє чергування. Без сліз не можу згадувати перші дні війни, що пережила. Але важче, коли згадую своє перше чергування у шпиталі. Всюди стояв крик, стогін, кров. Там вперше побачила важкопоранених."</a:t>
            </a:r>
            <a:endParaRPr lang="uk-UA" sz="1400" dirty="0">
              <a:latin typeface="Times New Roman" pitchFamily="18" charset="0"/>
              <a:cs typeface="Times New Roman" pitchFamily="18" charset="0"/>
            </a:endParaRPr>
          </a:p>
        </p:txBody>
      </p:sp>
      <p:pic>
        <p:nvPicPr>
          <p:cNvPr id="5" name="Рисунок 4" descr="DSC09991.JPG"/>
          <p:cNvPicPr/>
          <p:nvPr/>
        </p:nvPicPr>
        <p:blipFill>
          <a:blip r:embed="rId2" cstate="print"/>
          <a:srcRect l="7696" t="22451" r="15019" b="17037"/>
          <a:stretch>
            <a:fillRect/>
          </a:stretch>
        </p:blipFill>
        <p:spPr>
          <a:xfrm>
            <a:off x="4857752" y="4429132"/>
            <a:ext cx="3786214" cy="20717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57200" y="714356"/>
            <a:ext cx="4038600" cy="5640569"/>
          </a:xfrm>
        </p:spPr>
        <p:txBody>
          <a:bodyPr>
            <a:normAutofit fontScale="55000" lnSpcReduction="20000"/>
          </a:bodyPr>
          <a:lstStyle/>
          <a:p>
            <a:pPr marL="0" indent="180000">
              <a:lnSpc>
                <a:spcPct val="120000"/>
              </a:lnSpc>
              <a:spcBef>
                <a:spcPts val="0"/>
              </a:spcBef>
              <a:buNone/>
            </a:pPr>
            <a:r>
              <a:rPr lang="uk-UA" sz="2500" dirty="0" smtClean="0">
                <a:latin typeface="Times New Roman" pitchFamily="18" charset="0"/>
                <a:cs typeface="Times New Roman" pitchFamily="18" charset="0"/>
              </a:rPr>
              <a:t>Через деякий час санітарний ешелон евакуювали до міста Саранськ в далекий Мордовський край. Дорога війни була жахлива. Під Смоленськом санітарний потяг потрапив під бомбардування німецькими літаками. "Тут вперше заглянула смерті у вічі, але не злякалась, а сказала собі – я виживу, я буду жити. Після обстрілу поховали всіх загиблих. В серці кипіла ненависть до фашистів і в душі вирішила будь, що повернутися на фронт і воювати проти ворога". </a:t>
            </a:r>
            <a:endParaRPr lang="ru-RU" sz="2500" dirty="0" smtClean="0">
              <a:latin typeface="Times New Roman" pitchFamily="18" charset="0"/>
              <a:cs typeface="Times New Roman" pitchFamily="18" charset="0"/>
            </a:endParaRPr>
          </a:p>
          <a:p>
            <a:pPr marL="0" indent="180000">
              <a:lnSpc>
                <a:spcPct val="120000"/>
              </a:lnSpc>
              <a:spcBef>
                <a:spcPts val="0"/>
              </a:spcBef>
              <a:buNone/>
            </a:pPr>
            <a:r>
              <a:rPr lang="uk-UA" sz="2500" dirty="0" smtClean="0">
                <a:latin typeface="Times New Roman" pitchFamily="18" charset="0"/>
                <a:cs typeface="Times New Roman" pitchFamily="18" charset="0"/>
              </a:rPr>
              <a:t>В Пензі розгрузили ешелон поранених відправили далі до Саранську. А потім потягнулися військові будні у шпиталі 3051. Нічні чергування, недоспані ночі, перев’язки, операції, нелегка боротьба за життя поранених. Майже кожного дня бігала до військкомату і просилася на фронт. Нарешті мрія здійснилася – молоду медичну сестру направляють в Москву в спецшколу по підготовці радистів, підривників, зв’язківців. При школі формували групи по50-60 чоловік, які потім закидали в тил до ворога. Саме в цей час, як навчалася Катерина Харитонівна, готували групу до закидання на територію Білорусії. Просилася саме в цю групу, адже місцевість була знайома, мову білоруську знала добре. </a:t>
            </a:r>
            <a:endParaRPr lang="ru-RU" sz="2500" dirty="0" smtClean="0">
              <a:latin typeface="Times New Roman" pitchFamily="18" charset="0"/>
              <a:cs typeface="Times New Roman" pitchFamily="18" charset="0"/>
            </a:endParaRPr>
          </a:p>
          <a:p>
            <a:endParaRPr lang="uk-UA" sz="2500" dirty="0">
              <a:latin typeface="Times New Roman" pitchFamily="18" charset="0"/>
              <a:cs typeface="Times New Roman" pitchFamily="18" charset="0"/>
            </a:endParaRPr>
          </a:p>
        </p:txBody>
      </p:sp>
      <p:pic>
        <p:nvPicPr>
          <p:cNvPr id="5" name="Содержимое 4" descr="сканирование0002.jpg"/>
          <p:cNvPicPr>
            <a:picLocks noGrp="1"/>
          </p:cNvPicPr>
          <p:nvPr>
            <p:ph sz="half" idx="2"/>
          </p:nvPr>
        </p:nvPicPr>
        <p:blipFill>
          <a:blip r:embed="rId2" cstate="print"/>
          <a:stretch>
            <a:fillRect/>
          </a:stretch>
        </p:blipFill>
        <p:spPr>
          <a:xfrm>
            <a:off x="4786314" y="3643314"/>
            <a:ext cx="4038600" cy="2848782"/>
          </a:xfrm>
          <a:prstGeom prst="rect">
            <a:avLst/>
          </a:prstGeom>
        </p:spPr>
      </p:pic>
      <p:pic>
        <p:nvPicPr>
          <p:cNvPr id="5121" name="Picture 1" descr="C:\Documents and Settings\Vova\Мои документы\Мои рисунки\AP2V1DACANNMZKLCA9E37M0CAHL4W73CANLH89XCAVMQZ3ACAINA56UCAHHRBMBCAV2KFRRCAQBYUNYCA8LPRFPCA6ZPVEECAKQTUP3CA6Y0SL9CAITAFZJCAV185N0CAMY3T7TCA9BD00WCART0MB4CAO38JHL.jpg"/>
          <p:cNvPicPr>
            <a:picLocks noChangeAspect="1" noChangeArrowheads="1"/>
          </p:cNvPicPr>
          <p:nvPr/>
        </p:nvPicPr>
        <p:blipFill>
          <a:blip r:embed="rId3"/>
          <a:srcRect/>
          <a:stretch>
            <a:fillRect/>
          </a:stretch>
        </p:blipFill>
        <p:spPr bwMode="auto">
          <a:xfrm>
            <a:off x="5429256" y="1000108"/>
            <a:ext cx="2872274" cy="19288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57200" y="857232"/>
            <a:ext cx="4038600" cy="5497693"/>
          </a:xfrm>
        </p:spPr>
        <p:txBody>
          <a:bodyPr>
            <a:normAutofit fontScale="70000" lnSpcReduction="20000"/>
          </a:bodyPr>
          <a:lstStyle/>
          <a:p>
            <a:pPr marL="0" indent="180000">
              <a:lnSpc>
                <a:spcPct val="120000"/>
              </a:lnSpc>
              <a:spcBef>
                <a:spcPts val="0"/>
              </a:spcBef>
              <a:buNone/>
            </a:pPr>
            <a:r>
              <a:rPr lang="uk-UA" sz="2200" dirty="0" smtClean="0">
                <a:latin typeface="Times New Roman" pitchFamily="18" charset="0"/>
                <a:cs typeface="Times New Roman" pitchFamily="18" charset="0"/>
              </a:rPr>
              <a:t>Керівництво школи прийняло до уваги бажання молодої медсестри. Приїхали до станції </a:t>
            </a:r>
            <a:r>
              <a:rPr lang="uk-UA" sz="2200" dirty="0" err="1" smtClean="0">
                <a:latin typeface="Times New Roman" pitchFamily="18" charset="0"/>
                <a:cs typeface="Times New Roman" pitchFamily="18" charset="0"/>
              </a:rPr>
              <a:t>Капаш</a:t>
            </a:r>
            <a:r>
              <a:rPr lang="uk-UA" sz="2200" dirty="0" smtClean="0">
                <a:latin typeface="Times New Roman" pitchFamily="18" charset="0"/>
                <a:cs typeface="Times New Roman" pitchFamily="18" charset="0"/>
              </a:rPr>
              <a:t> , де формувалися групи на Білорусь. Довезли до міста Торжок, а там своїм ходом з групою пішли за лінію фронту. </a:t>
            </a:r>
          </a:p>
          <a:p>
            <a:pPr marL="0" indent="180000">
              <a:lnSpc>
                <a:spcPct val="120000"/>
              </a:lnSpc>
              <a:spcBef>
                <a:spcPts val="0"/>
              </a:spcBef>
              <a:buNone/>
            </a:pPr>
            <a:r>
              <a:rPr lang="uk-UA" sz="2200" dirty="0" smtClean="0">
                <a:latin typeface="Times New Roman" pitchFamily="18" charset="0"/>
                <a:cs typeface="Times New Roman" pitchFamily="18" charset="0"/>
              </a:rPr>
              <a:t>Йшли тихо, в основному вночі, щоб не привертати уваги противника. Озброєння було у нас поганим - у командира і комісара автомат, в інших рушниці. Під час одного такого нічного походу натрапили на німецьку засідку. Почався бій. Втрати були жахливими – з 60 бійців групи залишилося 29. Багато було поранених. Тяжку рану отримав комісар. Німці поступово оточували нас. На наше щастя, на допомогу прийшли місцеві партизани, які відбили групу у ворога.</a:t>
            </a:r>
            <a:endParaRPr lang="ru-RU" sz="2200" dirty="0" smtClean="0">
              <a:latin typeface="Times New Roman" pitchFamily="18" charset="0"/>
              <a:cs typeface="Times New Roman" pitchFamily="18" charset="0"/>
            </a:endParaRPr>
          </a:p>
          <a:p>
            <a:pPr marL="0" indent="180000">
              <a:lnSpc>
                <a:spcPct val="120000"/>
              </a:lnSpc>
              <a:spcBef>
                <a:spcPts val="0"/>
              </a:spcBef>
              <a:buNone/>
            </a:pPr>
            <a:r>
              <a:rPr lang="uk-UA" sz="2200" dirty="0" smtClean="0">
                <a:latin typeface="Times New Roman" pitchFamily="18" charset="0"/>
                <a:cs typeface="Times New Roman" pitchFamily="18" charset="0"/>
              </a:rPr>
              <a:t>Потрапила в </a:t>
            </a:r>
            <a:r>
              <a:rPr lang="uk-UA" sz="2200" dirty="0" err="1" smtClean="0">
                <a:latin typeface="Times New Roman" pitchFamily="18" charset="0"/>
                <a:cs typeface="Times New Roman" pitchFamily="18" charset="0"/>
              </a:rPr>
              <a:t>Борисовський</a:t>
            </a:r>
            <a:r>
              <a:rPr lang="uk-UA" sz="2200" dirty="0" smtClean="0">
                <a:latin typeface="Times New Roman" pitchFamily="18" charset="0"/>
                <a:cs typeface="Times New Roman" pitchFamily="18" charset="0"/>
              </a:rPr>
              <a:t> район, де був сформований партизанський загін ім. Фрунзе в бригаду ім. Кірова. Загін сформувався за рахунок бувших військовополонених та місцевих жителів. До складу загону входили три бригади місцевих партизан. </a:t>
            </a:r>
            <a:endParaRPr lang="ru-RU" sz="2200" dirty="0" smtClean="0">
              <a:latin typeface="Times New Roman" pitchFamily="18" charset="0"/>
              <a:cs typeface="Times New Roman" pitchFamily="18" charset="0"/>
            </a:endParaRPr>
          </a:p>
          <a:p>
            <a:pPr>
              <a:buNone/>
            </a:pPr>
            <a:endParaRPr lang="uk-UA" dirty="0"/>
          </a:p>
        </p:txBody>
      </p:sp>
      <p:pic>
        <p:nvPicPr>
          <p:cNvPr id="5" name="Содержимое 4" descr="партиза.jpg"/>
          <p:cNvPicPr>
            <a:picLocks noGrp="1" noChangeAspect="1"/>
          </p:cNvPicPr>
          <p:nvPr>
            <p:ph sz="half" idx="2"/>
          </p:nvPr>
        </p:nvPicPr>
        <p:blipFill>
          <a:blip r:embed="rId2"/>
          <a:stretch>
            <a:fillRect/>
          </a:stretch>
        </p:blipFill>
        <p:spPr>
          <a:xfrm>
            <a:off x="5143504" y="857232"/>
            <a:ext cx="3161469" cy="2432849"/>
          </a:xfrm>
        </p:spPr>
      </p:pic>
      <p:pic>
        <p:nvPicPr>
          <p:cNvPr id="1026" name="Picture 2" descr="C:\Documents and Settings\Vova\Мои документы\Мои рисунки\Партизаны\AFNIT2TCA23KY6HCA2I2VNCCAJ3JEKQCA6A7QNTCA12BNNCCA4LBALCCA5DZ9GCCA3BW9V7CA06KB42CAV9ARFUCAXSZRLBCAKGU2G5CAQDCC07CAB5OL72CADJU01ACA2QEZD2CAB5SH8KCA8RMI7YCAA37OYW.jpg"/>
          <p:cNvPicPr>
            <a:picLocks noChangeAspect="1" noChangeArrowheads="1"/>
          </p:cNvPicPr>
          <p:nvPr/>
        </p:nvPicPr>
        <p:blipFill>
          <a:blip r:embed="rId3"/>
          <a:srcRect/>
          <a:stretch>
            <a:fillRect/>
          </a:stretch>
        </p:blipFill>
        <p:spPr bwMode="auto">
          <a:xfrm>
            <a:off x="5786446" y="3786190"/>
            <a:ext cx="1962150" cy="23336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57200" y="928670"/>
            <a:ext cx="4038600" cy="5426255"/>
          </a:xfrm>
        </p:spPr>
        <p:txBody>
          <a:bodyPr>
            <a:normAutofit/>
          </a:bodyPr>
          <a:lstStyle/>
          <a:p>
            <a:pPr marL="0" indent="180000">
              <a:spcBef>
                <a:spcPts val="0"/>
              </a:spcBef>
              <a:spcAft>
                <a:spcPts val="0"/>
              </a:spcAft>
              <a:buNone/>
            </a:pPr>
            <a:r>
              <a:rPr lang="uk-UA" sz="1400" dirty="0" smtClean="0">
                <a:latin typeface="Times New Roman"/>
                <a:ea typeface="Calibri"/>
                <a:cs typeface="Times New Roman"/>
              </a:rPr>
              <a:t>З серпня 1942 року по червень 1944 року Катерина Харитонівна воювала і працювала в партизанським шпиталі. Неодноразово разом з групою виходила на бойові операції по підриву.  </a:t>
            </a:r>
            <a:endParaRPr lang="ru-RU" sz="1400" dirty="0">
              <a:latin typeface="Times New Roman"/>
              <a:ea typeface="Calibri"/>
              <a:cs typeface="Times New Roman"/>
            </a:endParaRPr>
          </a:p>
        </p:txBody>
      </p:sp>
      <p:pic>
        <p:nvPicPr>
          <p:cNvPr id="5" name="Содержимое 4" descr="A3W0KY8CAN18UO2CAQ6CZV2CA5JPN7GCAOR3XVRCA1U5219CAKE3XTKCA9LAO7BCAFNKZ07CACOQ4EUCA2AXL8GCA56OWWSCAJB4CU0CA3G8P11CAAYK22DCA5B9M60CAGO3IX8CAK3708TCAW07Q2KCAHDSUOJ.jpg"/>
          <p:cNvPicPr>
            <a:picLocks noGrp="1" noChangeAspect="1"/>
          </p:cNvPicPr>
          <p:nvPr>
            <p:ph sz="half" idx="2"/>
          </p:nvPr>
        </p:nvPicPr>
        <p:blipFill>
          <a:blip r:embed="rId2"/>
          <a:stretch>
            <a:fillRect/>
          </a:stretch>
        </p:blipFill>
        <p:spPr>
          <a:xfrm>
            <a:off x="1142976" y="1928802"/>
            <a:ext cx="2428892" cy="1703850"/>
          </a:xfrm>
        </p:spPr>
      </p:pic>
      <p:sp>
        <p:nvSpPr>
          <p:cNvPr id="8" name="TextBox 7"/>
          <p:cNvSpPr txBox="1"/>
          <p:nvPr/>
        </p:nvSpPr>
        <p:spPr>
          <a:xfrm>
            <a:off x="500034" y="3786190"/>
            <a:ext cx="3643337" cy="2462213"/>
          </a:xfrm>
          <a:prstGeom prst="rect">
            <a:avLst/>
          </a:prstGeom>
          <a:noFill/>
        </p:spPr>
        <p:txBody>
          <a:bodyPr wrap="square" rtlCol="0">
            <a:spAutoFit/>
          </a:bodyPr>
          <a:lstStyle/>
          <a:p>
            <a:r>
              <a:rPr lang="uk-UA" sz="1400" dirty="0" smtClean="0">
                <a:latin typeface="Times New Roman" pitchFamily="18" charset="0"/>
                <a:cs typeface="Times New Roman" pitchFamily="18" charset="0"/>
              </a:rPr>
              <a:t>Була призначена старшою медичною сестрою загону ім. Фрунзе. Жили в землянках, які були викопані глибоко в землі, спали на нарах. Спочатку було важко в загоні. Не вистачало  зброї, продуктів, медикаментів. Спасибі місцевому населенню, яке дуже допомагало нам. На початку 1943 року було організовано зв’язок з Великою землею, Центральним штабом партизанського руху ( ЦШПР).</a:t>
            </a:r>
            <a:endParaRPr lang="ru-RU" sz="14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p:txBody>
      </p:sp>
      <p:sp>
        <p:nvSpPr>
          <p:cNvPr id="10" name="TextBox 9"/>
          <p:cNvSpPr txBox="1"/>
          <p:nvPr/>
        </p:nvSpPr>
        <p:spPr>
          <a:xfrm>
            <a:off x="4429124" y="4143380"/>
            <a:ext cx="4286280" cy="1815882"/>
          </a:xfrm>
          <a:prstGeom prst="rect">
            <a:avLst/>
          </a:prstGeom>
          <a:noFill/>
        </p:spPr>
        <p:txBody>
          <a:bodyPr wrap="square" rtlCol="0">
            <a:spAutoFit/>
          </a:bodyPr>
          <a:lstStyle/>
          <a:p>
            <a:r>
              <a:rPr lang="uk-UA" sz="1400" dirty="0" smtClean="0">
                <a:latin typeface="Times New Roman" pitchFamily="18" charset="0"/>
                <a:cs typeface="Times New Roman" pitchFamily="18" charset="0"/>
              </a:rPr>
              <a:t>Розкладали вогнища трикутником, конвертом , куди приземлявся літак "У-2" ( в народі називався "кукурузник") забирав важкопоранених бійців. А партизанам доставляли газети, літературу, зброю, медикаменти.</a:t>
            </a:r>
            <a:endParaRPr lang="ru-RU" sz="1400" dirty="0" smtClean="0">
              <a:latin typeface="Times New Roman" pitchFamily="18" charset="0"/>
              <a:cs typeface="Times New Roman" pitchFamily="18" charset="0"/>
            </a:endParaRPr>
          </a:p>
          <a:p>
            <a:r>
              <a:rPr lang="uk-UA" sz="1400" dirty="0" smtClean="0">
                <a:latin typeface="Times New Roman" pitchFamily="18" charset="0"/>
                <a:cs typeface="Times New Roman" pitchFamily="18" charset="0"/>
              </a:rPr>
              <a:t>Читали про становище на фронтах, отримували листи від рідних, а це зміцнювало бойовий дух бійців. </a:t>
            </a:r>
            <a:endParaRPr lang="ru-RU" sz="1400" dirty="0" smtClean="0">
              <a:latin typeface="Times New Roman" pitchFamily="18" charset="0"/>
              <a:cs typeface="Times New Roman" pitchFamily="18" charset="0"/>
            </a:endParaRPr>
          </a:p>
        </p:txBody>
      </p:sp>
      <p:pic>
        <p:nvPicPr>
          <p:cNvPr id="11" name="Рисунок 10" descr="госпиталь.jpg"/>
          <p:cNvPicPr>
            <a:picLocks noChangeAspect="1"/>
          </p:cNvPicPr>
          <p:nvPr/>
        </p:nvPicPr>
        <p:blipFill>
          <a:blip r:embed="rId3"/>
          <a:stretch>
            <a:fillRect/>
          </a:stretch>
        </p:blipFill>
        <p:spPr>
          <a:xfrm>
            <a:off x="4714876" y="1214422"/>
            <a:ext cx="3431292" cy="24288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57200" y="785794"/>
            <a:ext cx="4038600" cy="5569131"/>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За роки проведені в партизанському таборі Катерина Харитонівна пережила дві блокади – 1943 і в 1944 роках. "Про блокаду згадувати завжди важко" – згадує Катерина Харитонівна. Блокадою був той період, коли ворог виявляв місце знаходження партизан, брав в кільце і поде кілька  тижнів, а то й місяців, тримав партизан в облозі. По лісу було чути з гучномовця, щоб партизани здавалися, за що їм буде дароване життя і свобода. Поки було що їсти, з'їдали все, а потім їли кору з дерев, розрізали і їли кожані паски.</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"Було все" – згадує  Катерина Харитонівна. "Знаходилися й такі з партизан, які тікали і здавалися німцям. Після облоги, коли німці відступали, ми бачили їх повішаними на деревах. Німці вважали, якщо ви зрадили своїх, то ворога тим паче. З боями проривали блокади і йшли далеко в ліс, болота, де німці вже не могли до нас дістатися".</a:t>
            </a:r>
            <a:endParaRPr lang="ru-RU" sz="14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714356"/>
            <a:ext cx="4038600" cy="5640569"/>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Влітку 23червня -29 серпня радянські війська 1-го Прибалтійського фронту під командуванням генерала І.Х.</a:t>
            </a:r>
            <a:r>
              <a:rPr lang="uk-UA" sz="1400" dirty="0" err="1" smtClean="0">
                <a:latin typeface="Times New Roman" pitchFamily="18" charset="0"/>
                <a:cs typeface="Times New Roman" pitchFamily="18" charset="0"/>
              </a:rPr>
              <a:t>Баграмяна</a:t>
            </a:r>
            <a:r>
              <a:rPr lang="uk-UA" sz="1400" dirty="0" smtClean="0">
                <a:latin typeface="Times New Roman" pitchFamily="18" charset="0"/>
                <a:cs typeface="Times New Roman" pitchFamily="18" charset="0"/>
              </a:rPr>
              <a:t> , 3-го Білоруського фронту під командуванням генерала-полковника І.Д.</a:t>
            </a:r>
            <a:r>
              <a:rPr lang="uk-UA" sz="1400" dirty="0" err="1" smtClean="0">
                <a:latin typeface="Times New Roman" pitchFamily="18" charset="0"/>
                <a:cs typeface="Times New Roman" pitchFamily="18" charset="0"/>
              </a:rPr>
              <a:t>Черняховського</a:t>
            </a:r>
            <a:r>
              <a:rPr lang="uk-UA" sz="1400" dirty="0" smtClean="0">
                <a:latin typeface="Times New Roman" pitchFamily="18" charset="0"/>
                <a:cs typeface="Times New Roman" pitchFamily="18" charset="0"/>
              </a:rPr>
              <a:t> (до речі, наш земляк, народився в селі </a:t>
            </a:r>
            <a:r>
              <a:rPr lang="uk-UA" sz="1400" dirty="0" err="1" smtClean="0">
                <a:latin typeface="Times New Roman" pitchFamily="18" charset="0"/>
                <a:cs typeface="Times New Roman" pitchFamily="18" charset="0"/>
              </a:rPr>
              <a:t>Оксанино</a:t>
            </a:r>
            <a:r>
              <a:rPr lang="uk-UA" sz="1400" dirty="0" smtClean="0">
                <a:latin typeface="Times New Roman" pitchFamily="18" charset="0"/>
                <a:cs typeface="Times New Roman" pitchFamily="18" charset="0"/>
              </a:rPr>
              <a:t>), 2-го Білоруського фронту під командуванням генерала-полковника І.Д.Захарова, 1-го Білоруського фронту під командуванням генерала К.К.</a:t>
            </a:r>
            <a:r>
              <a:rPr lang="uk-UA" sz="1400" dirty="0" err="1" smtClean="0">
                <a:latin typeface="Times New Roman" pitchFamily="18" charset="0"/>
                <a:cs typeface="Times New Roman" pitchFamily="18" charset="0"/>
              </a:rPr>
              <a:t>Рокосовського</a:t>
            </a:r>
            <a:r>
              <a:rPr lang="uk-UA" sz="1400" dirty="0" smtClean="0">
                <a:latin typeface="Times New Roman" pitchFamily="18" charset="0"/>
                <a:cs typeface="Times New Roman" pitchFamily="18" charset="0"/>
              </a:rPr>
              <a:t>, 1-ї Польської армії при підтримці авіації дальньої дії Дніпровської військової флотилії розпочали операцію "Багратіон"  по визволенню Білорусі. </a:t>
            </a:r>
            <a:endParaRPr lang="ru-RU" sz="1400" dirty="0">
              <a:latin typeface="Times New Roman" pitchFamily="18" charset="0"/>
              <a:cs typeface="Times New Roman" pitchFamily="18" charset="0"/>
            </a:endParaRPr>
          </a:p>
        </p:txBody>
      </p:sp>
      <p:pic>
        <p:nvPicPr>
          <p:cNvPr id="5" name="Рисунок 4" descr="Баграмян.jpg"/>
          <p:cNvPicPr/>
          <p:nvPr/>
        </p:nvPicPr>
        <p:blipFill>
          <a:blip r:embed="rId2"/>
          <a:stretch>
            <a:fillRect/>
          </a:stretch>
        </p:blipFill>
        <p:spPr>
          <a:xfrm>
            <a:off x="6286512" y="5072074"/>
            <a:ext cx="1103691" cy="1390650"/>
          </a:xfrm>
          <a:prstGeom prst="rect">
            <a:avLst/>
          </a:prstGeom>
        </p:spPr>
      </p:pic>
      <p:pic>
        <p:nvPicPr>
          <p:cNvPr id="6" name="Рисунок 5" descr="Черняховский.jpg"/>
          <p:cNvPicPr/>
          <p:nvPr/>
        </p:nvPicPr>
        <p:blipFill>
          <a:blip r:embed="rId3"/>
          <a:stretch>
            <a:fillRect/>
          </a:stretch>
        </p:blipFill>
        <p:spPr>
          <a:xfrm>
            <a:off x="7715272" y="4214818"/>
            <a:ext cx="1091117" cy="1405226"/>
          </a:xfrm>
          <a:prstGeom prst="rect">
            <a:avLst/>
          </a:prstGeom>
        </p:spPr>
      </p:pic>
      <p:pic>
        <p:nvPicPr>
          <p:cNvPr id="7" name="Рисунок 6" descr="Захаров.jpg"/>
          <p:cNvPicPr/>
          <p:nvPr/>
        </p:nvPicPr>
        <p:blipFill>
          <a:blip r:embed="rId4"/>
          <a:stretch>
            <a:fillRect/>
          </a:stretch>
        </p:blipFill>
        <p:spPr>
          <a:xfrm>
            <a:off x="4786314" y="4214818"/>
            <a:ext cx="989178" cy="1400175"/>
          </a:xfrm>
          <a:prstGeom prst="rect">
            <a:avLst/>
          </a:prstGeom>
        </p:spPr>
      </p:pic>
      <p:pic>
        <p:nvPicPr>
          <p:cNvPr id="8" name="Рисунок 7" descr="Рокосовский.jpg"/>
          <p:cNvPicPr/>
          <p:nvPr/>
        </p:nvPicPr>
        <p:blipFill>
          <a:blip r:embed="rId5"/>
          <a:stretch>
            <a:fillRect/>
          </a:stretch>
        </p:blipFill>
        <p:spPr>
          <a:xfrm>
            <a:off x="6286512" y="3357562"/>
            <a:ext cx="1009650" cy="1408196"/>
          </a:xfrm>
          <a:prstGeom prst="rect">
            <a:avLst/>
          </a:prstGeom>
        </p:spPr>
      </p:pic>
      <p:sp>
        <p:nvSpPr>
          <p:cNvPr id="9" name="Прямоугольник 8"/>
          <p:cNvSpPr/>
          <p:nvPr/>
        </p:nvSpPr>
        <p:spPr>
          <a:xfrm>
            <a:off x="6286512" y="6429396"/>
            <a:ext cx="1183337" cy="307777"/>
          </a:xfrm>
          <a:prstGeom prst="rect">
            <a:avLst/>
          </a:prstGeom>
        </p:spPr>
        <p:txBody>
          <a:bodyPr wrap="none">
            <a:spAutoFit/>
          </a:bodyPr>
          <a:lstStyle/>
          <a:p>
            <a:r>
              <a:rPr lang="uk-UA" sz="1400" dirty="0" smtClean="0">
                <a:latin typeface="Times New Roman" pitchFamily="18" charset="0"/>
                <a:cs typeface="Times New Roman" pitchFamily="18" charset="0"/>
              </a:rPr>
              <a:t>І.Х.</a:t>
            </a:r>
            <a:r>
              <a:rPr lang="uk-UA" sz="1400" dirty="0" err="1" smtClean="0">
                <a:latin typeface="Times New Roman" pitchFamily="18" charset="0"/>
                <a:cs typeface="Times New Roman" pitchFamily="18" charset="0"/>
              </a:rPr>
              <a:t>Баграмян</a:t>
            </a:r>
            <a:endParaRPr lang="uk-UA" sz="1400" dirty="0">
              <a:latin typeface="Times New Roman" pitchFamily="18" charset="0"/>
              <a:cs typeface="Times New Roman" pitchFamily="18" charset="0"/>
            </a:endParaRPr>
          </a:p>
        </p:txBody>
      </p:sp>
      <p:sp>
        <p:nvSpPr>
          <p:cNvPr id="10" name="Прямоугольник 9"/>
          <p:cNvSpPr/>
          <p:nvPr/>
        </p:nvSpPr>
        <p:spPr>
          <a:xfrm>
            <a:off x="6072198" y="4714884"/>
            <a:ext cx="1484189" cy="307777"/>
          </a:xfrm>
          <a:prstGeom prst="rect">
            <a:avLst/>
          </a:prstGeom>
        </p:spPr>
        <p:txBody>
          <a:bodyPr wrap="none">
            <a:spAutoFit/>
          </a:bodyPr>
          <a:lstStyle/>
          <a:p>
            <a:r>
              <a:rPr lang="uk-UA" sz="1400" dirty="0" smtClean="0">
                <a:latin typeface="Times New Roman" pitchFamily="18" charset="0"/>
                <a:cs typeface="Times New Roman" pitchFamily="18" charset="0"/>
              </a:rPr>
              <a:t>К.К.</a:t>
            </a:r>
            <a:r>
              <a:rPr lang="uk-UA" sz="1400" dirty="0" err="1" smtClean="0">
                <a:latin typeface="Times New Roman" pitchFamily="18" charset="0"/>
                <a:cs typeface="Times New Roman" pitchFamily="18" charset="0"/>
              </a:rPr>
              <a:t>Рокосовский</a:t>
            </a:r>
            <a:endParaRPr lang="uk-UA" sz="1400" dirty="0">
              <a:latin typeface="Times New Roman" pitchFamily="18" charset="0"/>
              <a:cs typeface="Times New Roman" pitchFamily="18" charset="0"/>
            </a:endParaRPr>
          </a:p>
        </p:txBody>
      </p:sp>
      <p:sp>
        <p:nvSpPr>
          <p:cNvPr id="11" name="Прямоугольник 10"/>
          <p:cNvSpPr/>
          <p:nvPr/>
        </p:nvSpPr>
        <p:spPr>
          <a:xfrm>
            <a:off x="7429520" y="5643578"/>
            <a:ext cx="1537729" cy="307777"/>
          </a:xfrm>
          <a:prstGeom prst="rect">
            <a:avLst/>
          </a:prstGeom>
        </p:spPr>
        <p:txBody>
          <a:bodyPr wrap="none">
            <a:spAutoFit/>
          </a:bodyPr>
          <a:lstStyle/>
          <a:p>
            <a:r>
              <a:rPr lang="uk-UA" sz="1400" dirty="0" smtClean="0">
                <a:latin typeface="Times New Roman" pitchFamily="18" charset="0"/>
                <a:cs typeface="Times New Roman" pitchFamily="18" charset="0"/>
              </a:rPr>
              <a:t>І.Д.</a:t>
            </a:r>
            <a:r>
              <a:rPr lang="uk-UA" sz="1400" dirty="0" err="1" smtClean="0">
                <a:latin typeface="Times New Roman" pitchFamily="18" charset="0"/>
                <a:cs typeface="Times New Roman" pitchFamily="18" charset="0"/>
              </a:rPr>
              <a:t>Черняховский</a:t>
            </a:r>
            <a:endParaRPr lang="uk-UA" sz="1400" dirty="0">
              <a:latin typeface="Times New Roman" pitchFamily="18" charset="0"/>
              <a:cs typeface="Times New Roman" pitchFamily="18" charset="0"/>
            </a:endParaRPr>
          </a:p>
        </p:txBody>
      </p:sp>
      <p:sp>
        <p:nvSpPr>
          <p:cNvPr id="12" name="Прямоугольник 11"/>
          <p:cNvSpPr/>
          <p:nvPr/>
        </p:nvSpPr>
        <p:spPr>
          <a:xfrm>
            <a:off x="4714876" y="5715016"/>
            <a:ext cx="1101392" cy="307777"/>
          </a:xfrm>
          <a:prstGeom prst="rect">
            <a:avLst/>
          </a:prstGeom>
        </p:spPr>
        <p:txBody>
          <a:bodyPr wrap="none">
            <a:spAutoFit/>
          </a:bodyPr>
          <a:lstStyle/>
          <a:p>
            <a:r>
              <a:rPr lang="uk-UA" sz="1400" dirty="0" smtClean="0">
                <a:latin typeface="Times New Roman" pitchFamily="18" charset="0"/>
                <a:cs typeface="Times New Roman" pitchFamily="18" charset="0"/>
              </a:rPr>
              <a:t>Г.Ф.Захаров</a:t>
            </a:r>
            <a:endParaRPr lang="uk-UA" sz="1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29600" cy="214306"/>
          </a:xfrm>
        </p:spPr>
        <p:txBody>
          <a:bodyPr>
            <a:normAutofit fontScale="90000"/>
          </a:bodyPr>
          <a:lstStyle/>
          <a:p>
            <a:r>
              <a:rPr lang="uk-UA" sz="1200" dirty="0" smtClean="0">
                <a:solidFill>
                  <a:schemeClr val="tx1"/>
                </a:solidFill>
                <a:cs typeface="Times New Roman" pitchFamily="18" charset="0"/>
              </a:rPr>
              <a:t>СТЕЖКАМИ КУЛЬТУРНОЇ ТА ІСТОРИЧНОЇ СПАДЩИНИ РЕГІОНУ</a:t>
            </a:r>
            <a:endParaRPr lang="uk-UA" sz="1200" dirty="0">
              <a:solidFill>
                <a:schemeClr val="tx1"/>
              </a:solidFill>
            </a:endParaRPr>
          </a:p>
        </p:txBody>
      </p:sp>
      <p:pic>
        <p:nvPicPr>
          <p:cNvPr id="4" name="Содержимое 3" descr="sherkasy_map.gif"/>
          <p:cNvPicPr>
            <a:picLocks noGrp="1" noChangeAspect="1"/>
          </p:cNvPicPr>
          <p:nvPr>
            <p:ph idx="1"/>
          </p:nvPr>
        </p:nvPicPr>
        <p:blipFill>
          <a:blip r:embed="rId3"/>
          <a:stretch>
            <a:fillRect/>
          </a:stretch>
        </p:blipFill>
        <p:spPr>
          <a:xfrm>
            <a:off x="1777969" y="545494"/>
            <a:ext cx="5794426" cy="4740894"/>
          </a:xfrm>
        </p:spPr>
      </p:pic>
      <p:pic>
        <p:nvPicPr>
          <p:cNvPr id="5" name="Рисунок 4" descr="сканирование0001.jpg"/>
          <p:cNvPicPr>
            <a:picLocks noChangeAspect="1"/>
          </p:cNvPicPr>
          <p:nvPr/>
        </p:nvPicPr>
        <p:blipFill>
          <a:blip r:embed="rId4" cstate="print"/>
          <a:stretch>
            <a:fillRect/>
          </a:stretch>
        </p:blipFill>
        <p:spPr>
          <a:xfrm>
            <a:off x="1857356" y="3857628"/>
            <a:ext cx="690953" cy="1083362"/>
          </a:xfrm>
          <a:prstGeom prst="ellipse">
            <a:avLst/>
          </a:prstGeom>
          <a:ln>
            <a:noFill/>
          </a:ln>
          <a:effectLst>
            <a:softEdge rad="112500"/>
          </a:effectLst>
        </p:spPr>
      </p:pic>
      <p:sp>
        <p:nvSpPr>
          <p:cNvPr id="7" name="Солнце 6"/>
          <p:cNvSpPr/>
          <p:nvPr/>
        </p:nvSpPr>
        <p:spPr>
          <a:xfrm>
            <a:off x="2643174" y="4214818"/>
            <a:ext cx="142876" cy="142876"/>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олнце 7"/>
          <p:cNvSpPr/>
          <p:nvPr/>
        </p:nvSpPr>
        <p:spPr>
          <a:xfrm>
            <a:off x="1071538" y="5500702"/>
            <a:ext cx="142876" cy="142876"/>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TextBox 8"/>
          <p:cNvSpPr txBox="1"/>
          <p:nvPr/>
        </p:nvSpPr>
        <p:spPr>
          <a:xfrm>
            <a:off x="1428728" y="5357826"/>
            <a:ext cx="5528758" cy="523220"/>
          </a:xfrm>
          <a:prstGeom prst="rect">
            <a:avLst/>
          </a:prstGeom>
          <a:noFill/>
        </p:spPr>
        <p:txBody>
          <a:bodyPr wrap="none" rtlCol="0">
            <a:spAutoFit/>
          </a:bodyPr>
          <a:lstStyle/>
          <a:p>
            <a:r>
              <a:rPr lang="uk-UA" sz="1400" dirty="0" smtClean="0">
                <a:latin typeface="Times New Roman" pitchFamily="18" charset="0"/>
                <a:cs typeface="Times New Roman" pitchFamily="18" charset="0"/>
              </a:rPr>
              <a:t>с. </a:t>
            </a:r>
            <a:r>
              <a:rPr lang="uk-UA" sz="1400" dirty="0" err="1" smtClean="0">
                <a:latin typeface="Times New Roman" pitchFamily="18" charset="0"/>
                <a:cs typeface="Times New Roman" pitchFamily="18" charset="0"/>
              </a:rPr>
              <a:t>Заячківка</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Христинівського</a:t>
            </a:r>
            <a:r>
              <a:rPr lang="uk-UA" sz="1400" dirty="0" smtClean="0">
                <a:latin typeface="Times New Roman" pitchFamily="18" charset="0"/>
                <a:cs typeface="Times New Roman" pitchFamily="18" charset="0"/>
              </a:rPr>
              <a:t> району Черкаської області – народилася</a:t>
            </a:r>
          </a:p>
          <a:p>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Катерина Харитонівна  </a:t>
            </a:r>
            <a:r>
              <a:rPr lang="uk-UA" sz="1400" dirty="0" err="1">
                <a:latin typeface="Times New Roman" pitchFamily="18" charset="0"/>
                <a:cs typeface="Times New Roman" pitchFamily="18" charset="0"/>
              </a:rPr>
              <a:t>Шекстело</a:t>
            </a:r>
            <a:r>
              <a:rPr lang="uk-UA" sz="1400" dirty="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57200" y="1000108"/>
            <a:ext cx="4038600" cy="5354817"/>
          </a:xfrm>
        </p:spPr>
        <p:txBody>
          <a:bodyPr>
            <a:noAutofit/>
          </a:bodyPr>
          <a:lstStyle/>
          <a:p>
            <a:pPr marL="0" indent="180000">
              <a:spcBef>
                <a:spcPts val="0"/>
              </a:spcBef>
              <a:buNone/>
            </a:pPr>
            <a:r>
              <a:rPr lang="uk-UA" sz="1400" dirty="0" smtClean="0">
                <a:latin typeface="Times New Roman" pitchFamily="18" charset="0"/>
                <a:cs typeface="Times New Roman" pitchFamily="18" charset="0"/>
              </a:rPr>
              <a:t>Катерина Харитонівна згадує: "Сиділи в засідці, коли чуємо по дорозі гуркіт, придивилися, їде танк і немає ніяких розпізнавальних знаків. Не виходимо, спостерігаємо – виїхав наступний і тут ми побачили, що це наші. Зраділи – нарешті свої. Радість, сльози, обійми." </a:t>
            </a:r>
            <a:endParaRPr lang="ru-RU" sz="1400" dirty="0" smtClean="0">
              <a:latin typeface="Times New Roman" pitchFamily="18" charset="0"/>
              <a:cs typeface="Times New Roman" pitchFamily="18" charset="0"/>
            </a:endParaRPr>
          </a:p>
          <a:p>
            <a:pPr marL="0" indent="180000">
              <a:spcBef>
                <a:spcPts val="0"/>
              </a:spcBef>
              <a:buNone/>
            </a:pPr>
            <a:endParaRPr lang="uk-UA" sz="1400" dirty="0" smtClean="0">
              <a:latin typeface="Times New Roman" pitchFamily="18" charset="0"/>
              <a:cs typeface="Times New Roman" pitchFamily="18" charset="0"/>
            </a:endParaRPr>
          </a:p>
          <a:p>
            <a:pPr marL="0" indent="180000">
              <a:spcBef>
                <a:spcPts val="0"/>
              </a:spcBef>
              <a:buNone/>
            </a:pPr>
            <a:endParaRPr lang="uk-UA" sz="1400" dirty="0" smtClean="0">
              <a:latin typeface="Times New Roman" pitchFamily="18" charset="0"/>
              <a:cs typeface="Times New Roman" pitchFamily="18" charset="0"/>
            </a:endParaRPr>
          </a:p>
          <a:p>
            <a:pPr marL="0" indent="180000">
              <a:spcBef>
                <a:spcPts val="0"/>
              </a:spcBef>
              <a:buNone/>
            </a:pPr>
            <a:endParaRPr lang="uk-UA" sz="1400" dirty="0" smtClean="0">
              <a:latin typeface="Times New Roman" pitchFamily="18" charset="0"/>
              <a:cs typeface="Times New Roman" pitchFamily="18" charset="0"/>
            </a:endParaRPr>
          </a:p>
          <a:p>
            <a:pPr marL="0" indent="180000">
              <a:spcBef>
                <a:spcPts val="0"/>
              </a:spcBef>
              <a:buNone/>
            </a:pPr>
            <a:endParaRPr lang="uk-UA" sz="1400" dirty="0" smtClean="0">
              <a:latin typeface="Times New Roman" pitchFamily="18" charset="0"/>
              <a:cs typeface="Times New Roman" pitchFamily="18" charset="0"/>
            </a:endParaRPr>
          </a:p>
          <a:p>
            <a:pPr marL="0" indent="180000">
              <a:spcBef>
                <a:spcPts val="0"/>
              </a:spcBef>
              <a:buNone/>
            </a:pPr>
            <a:endParaRPr lang="uk-UA" sz="1400" dirty="0" smtClean="0">
              <a:latin typeface="Times New Roman" pitchFamily="18" charset="0"/>
              <a:cs typeface="Times New Roman" pitchFamily="18" charset="0"/>
            </a:endParaRPr>
          </a:p>
          <a:p>
            <a:pPr marL="0" indent="180000">
              <a:spcBef>
                <a:spcPts val="0"/>
              </a:spcBef>
              <a:buNone/>
            </a:pPr>
            <a:endParaRPr lang="uk-UA" sz="1400" dirty="0" smtClean="0">
              <a:latin typeface="Times New Roman" pitchFamily="18" charset="0"/>
              <a:cs typeface="Times New Roman" pitchFamily="18" charset="0"/>
            </a:endParaRPr>
          </a:p>
          <a:p>
            <a:pPr marL="0" indent="180000">
              <a:spcBef>
                <a:spcPts val="0"/>
              </a:spcBef>
              <a:buNone/>
            </a:pPr>
            <a:endParaRPr lang="uk-UA"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Після звільнення Білорусії залишилась в цьому краю, який полюбила всім серцем. В1945 році одружилася, в 1946 році з'явився син. Шість років працювала в Мінську в медичній клініці. Але маленькій синочок погано переносив вологий, сирий клімат, часто хворів. </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В 1951році переїхала до матері на Україну. Тут працювала в селі з 1951 по 1962 роки акушеркою. Народила ще двох синів. Потім переїхала до Умані. Спочатку влаштувалася на роботу в дитячій садок, а з 1971року працювала в пологовому будинку. </a:t>
            </a:r>
            <a:endParaRPr lang="ru-RU" sz="1400" dirty="0">
              <a:latin typeface="Times New Roman" pitchFamily="18" charset="0"/>
              <a:cs typeface="Times New Roman" pitchFamily="18" charset="0"/>
            </a:endParaRPr>
          </a:p>
        </p:txBody>
      </p:sp>
      <p:pic>
        <p:nvPicPr>
          <p:cNvPr id="2050" name="Picture 2" descr="C:\Documents and Settings\Vova\Мои документы\Мои рисунки\Партизаны\untitled   ва.bmp"/>
          <p:cNvPicPr>
            <a:picLocks noGrp="1" noChangeAspect="1" noChangeArrowheads="1"/>
          </p:cNvPicPr>
          <p:nvPr>
            <p:ph sz="half" idx="2"/>
          </p:nvPr>
        </p:nvPicPr>
        <p:blipFill>
          <a:blip r:embed="rId2"/>
          <a:srcRect/>
          <a:stretch>
            <a:fillRect/>
          </a:stretch>
        </p:blipFill>
        <p:spPr bwMode="auto">
          <a:xfrm>
            <a:off x="1500166" y="2428868"/>
            <a:ext cx="1771483" cy="1298186"/>
          </a:xfrm>
          <a:prstGeom prst="rect">
            <a:avLst/>
          </a:prstGeom>
          <a:noFill/>
        </p:spPr>
      </p:pic>
      <p:pic>
        <p:nvPicPr>
          <p:cNvPr id="7" name="Рисунок 6" descr="сканирование0003.jpg"/>
          <p:cNvPicPr>
            <a:picLocks noChangeAspect="1"/>
          </p:cNvPicPr>
          <p:nvPr/>
        </p:nvPicPr>
        <p:blipFill>
          <a:blip r:embed="rId3" cstate="print"/>
          <a:stretch>
            <a:fillRect/>
          </a:stretch>
        </p:blipFill>
        <p:spPr>
          <a:xfrm>
            <a:off x="5072066" y="1012087"/>
            <a:ext cx="3825333" cy="541728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57200" y="1071546"/>
            <a:ext cx="4038600" cy="5283379"/>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Ця енергійна жінка ніколи не сидить просто так, завжди в русі, завжди на передовій. </a:t>
            </a:r>
          </a:p>
          <a:p>
            <a:pPr marL="0" indent="180000">
              <a:spcBef>
                <a:spcPts val="0"/>
              </a:spcBef>
              <a:buNone/>
            </a:pPr>
            <a:r>
              <a:rPr lang="uk-UA" sz="1400" dirty="0" smtClean="0">
                <a:latin typeface="Times New Roman" pitchFamily="18" charset="0"/>
                <a:cs typeface="Times New Roman" pitchFamily="18" charset="0"/>
              </a:rPr>
              <a:t>Брала участь в художній самодіяльності, виступала в хорі. Її дзвінкі голос лунав всюди. Вже будучи на пенсії є активною учасницею в хорі ветеранів міста. </a:t>
            </a:r>
            <a:endParaRPr lang="ru-RU" sz="1400" dirty="0" smtClean="0">
              <a:latin typeface="Times New Roman" pitchFamily="18" charset="0"/>
              <a:cs typeface="Times New Roman" pitchFamily="18" charset="0"/>
            </a:endParaRPr>
          </a:p>
          <a:p>
            <a:endParaRPr lang="uk-UA" dirty="0"/>
          </a:p>
        </p:txBody>
      </p:sp>
      <p:pic>
        <p:nvPicPr>
          <p:cNvPr id="5" name="Рисунок 4" descr="DSC09996.JPG"/>
          <p:cNvPicPr/>
          <p:nvPr/>
        </p:nvPicPr>
        <p:blipFill>
          <a:blip r:embed="rId2" cstate="print"/>
          <a:srcRect l="12667" t="25016" r="17103" b="12977"/>
          <a:stretch>
            <a:fillRect/>
          </a:stretch>
        </p:blipFill>
        <p:spPr>
          <a:xfrm>
            <a:off x="428596" y="2500306"/>
            <a:ext cx="2214578" cy="1428760"/>
          </a:xfrm>
          <a:prstGeom prst="rect">
            <a:avLst/>
          </a:prstGeom>
        </p:spPr>
      </p:pic>
      <p:pic>
        <p:nvPicPr>
          <p:cNvPr id="6" name="Содержимое 5" descr="DSC00020.JPG"/>
          <p:cNvPicPr>
            <a:picLocks noGrp="1"/>
          </p:cNvPicPr>
          <p:nvPr>
            <p:ph sz="half" idx="2"/>
          </p:nvPr>
        </p:nvPicPr>
        <p:blipFill>
          <a:blip r:embed="rId3" cstate="print"/>
          <a:srcRect l="16194" t="4490" r="34260" b="9345"/>
          <a:stretch>
            <a:fillRect/>
          </a:stretch>
        </p:blipFill>
        <p:spPr>
          <a:xfrm>
            <a:off x="1928794" y="4143380"/>
            <a:ext cx="1857388" cy="2286016"/>
          </a:xfrm>
          <a:prstGeom prst="rect">
            <a:avLst/>
          </a:prstGeom>
        </p:spPr>
      </p:pic>
      <p:sp>
        <p:nvSpPr>
          <p:cNvPr id="7" name="TextBox 6"/>
          <p:cNvSpPr txBox="1"/>
          <p:nvPr/>
        </p:nvSpPr>
        <p:spPr>
          <a:xfrm>
            <a:off x="4786314" y="1714488"/>
            <a:ext cx="3929091" cy="800219"/>
          </a:xfrm>
          <a:prstGeom prst="rect">
            <a:avLst/>
          </a:prstGeom>
          <a:noFill/>
        </p:spPr>
        <p:txBody>
          <a:bodyPr wrap="square" rtlCol="0">
            <a:spAutoFit/>
          </a:bodyPr>
          <a:lstStyle/>
          <a:p>
            <a:pPr algn="ctr"/>
            <a:r>
              <a:rPr lang="uk-UA" sz="1400" dirty="0" smtClean="0">
                <a:latin typeface="Times New Roman" pitchFamily="18" charset="0"/>
                <a:cs typeface="Times New Roman" pitchFamily="18" charset="0"/>
              </a:rPr>
              <a:t>Катерина Харитонівна почесний громадянин міста Умань</a:t>
            </a:r>
            <a:endParaRPr lang="ru-RU" sz="1400" dirty="0" smtClean="0">
              <a:latin typeface="Times New Roman" pitchFamily="18" charset="0"/>
              <a:cs typeface="Times New Roman" pitchFamily="18" charset="0"/>
            </a:endParaRPr>
          </a:p>
          <a:p>
            <a:endParaRPr lang="uk-UA" dirty="0"/>
          </a:p>
        </p:txBody>
      </p:sp>
      <p:pic>
        <p:nvPicPr>
          <p:cNvPr id="8" name="Рисунок 7" descr="DSC00010.JPG"/>
          <p:cNvPicPr/>
          <p:nvPr/>
        </p:nvPicPr>
        <p:blipFill>
          <a:blip r:embed="rId4" cstate="print"/>
          <a:srcRect l="4329" t="10256" r="7639" b="6838"/>
          <a:stretch>
            <a:fillRect/>
          </a:stretch>
        </p:blipFill>
        <p:spPr>
          <a:xfrm>
            <a:off x="5357818" y="3071810"/>
            <a:ext cx="3073253" cy="230505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28596" y="1000108"/>
            <a:ext cx="4038600" cy="5286412"/>
          </a:xfrm>
        </p:spPr>
        <p:txBody>
          <a:bodyPr>
            <a:normAutofit/>
          </a:bodyPr>
          <a:lstStyle/>
          <a:p>
            <a:pPr marL="0" indent="180000">
              <a:spcBef>
                <a:spcPts val="0"/>
              </a:spcBef>
              <a:buNone/>
            </a:pPr>
            <a:r>
              <a:rPr lang="uk-UA" sz="1400" dirty="0" smtClean="0">
                <a:latin typeface="Times New Roman" pitchFamily="18" charset="0"/>
                <a:cs typeface="Times New Roman" pitchFamily="18" charset="0"/>
              </a:rPr>
              <a:t>День 9-го травня є для Катерини Харитонівни справжнім святом. </a:t>
            </a:r>
          </a:p>
          <a:p>
            <a:pPr marL="0" indent="180000">
              <a:spcBef>
                <a:spcPts val="0"/>
              </a:spcBef>
              <a:buNone/>
            </a:pPr>
            <a:r>
              <a:rPr lang="uk-UA" sz="1400" dirty="0" smtClean="0">
                <a:latin typeface="Times New Roman" pitchFamily="18" charset="0"/>
                <a:cs typeface="Times New Roman" pitchFamily="18" charset="0"/>
              </a:rPr>
              <a:t>З шафи дістає свій піджак, який рясно всіяний нагородами і вирушає на зустріч з такими ж, як вона, ветеранами, однодумцями. Вони будуть згадувати війну, яка випала на їх молодість, і згадувати молодість, яка так міцно переплелась з війною.</a:t>
            </a:r>
            <a:endParaRPr lang="ru-RU" sz="1400" dirty="0">
              <a:latin typeface="Times New Roman" pitchFamily="18" charset="0"/>
              <a:cs typeface="Times New Roman" pitchFamily="18" charset="0"/>
            </a:endParaRPr>
          </a:p>
        </p:txBody>
      </p:sp>
      <p:pic>
        <p:nvPicPr>
          <p:cNvPr id="5" name="Рисунок 4" descr="DSC00003.JPG"/>
          <p:cNvPicPr/>
          <p:nvPr/>
        </p:nvPicPr>
        <p:blipFill>
          <a:blip r:embed="rId2" cstate="print"/>
          <a:srcRect l="12186" t="23733" r="7964" b="11054"/>
          <a:stretch>
            <a:fillRect/>
          </a:stretch>
        </p:blipFill>
        <p:spPr>
          <a:xfrm>
            <a:off x="500034" y="3214686"/>
            <a:ext cx="3943361" cy="2024066"/>
          </a:xfrm>
          <a:prstGeom prst="rect">
            <a:avLst/>
          </a:prstGeom>
        </p:spPr>
      </p:pic>
      <p:pic>
        <p:nvPicPr>
          <p:cNvPr id="6" name="Содержимое 5" descr="DSC00007.JPG"/>
          <p:cNvPicPr>
            <a:picLocks noGrp="1"/>
          </p:cNvPicPr>
          <p:nvPr>
            <p:ph sz="half" idx="2"/>
          </p:nvPr>
        </p:nvPicPr>
        <p:blipFill>
          <a:blip r:embed="rId3" cstate="print"/>
          <a:srcRect b="25370"/>
          <a:stretch>
            <a:fillRect/>
          </a:stretch>
        </p:blipFill>
        <p:spPr>
          <a:xfrm>
            <a:off x="4786314" y="928670"/>
            <a:ext cx="4038600" cy="2261033"/>
          </a:xfrm>
          <a:prstGeom prst="rect">
            <a:avLst/>
          </a:prstGeom>
        </p:spPr>
      </p:pic>
      <p:pic>
        <p:nvPicPr>
          <p:cNvPr id="7" name="Рисунок 6" descr="DSC09993.JPG"/>
          <p:cNvPicPr/>
          <p:nvPr/>
        </p:nvPicPr>
        <p:blipFill>
          <a:blip r:embed="rId4" cstate="print"/>
          <a:srcRect l="15072" t="26726" r="16301" b="10199"/>
          <a:stretch>
            <a:fillRect/>
          </a:stretch>
        </p:blipFill>
        <p:spPr>
          <a:xfrm>
            <a:off x="4786314" y="3500438"/>
            <a:ext cx="4076700" cy="28098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4" name="Содержимое 3"/>
          <p:cNvSpPr>
            <a:spLocks noGrp="1"/>
          </p:cNvSpPr>
          <p:nvPr>
            <p:ph sz="half" idx="2"/>
          </p:nvPr>
        </p:nvSpPr>
        <p:spPr>
          <a:xfrm>
            <a:off x="4643438" y="1214422"/>
            <a:ext cx="4038600" cy="4714908"/>
          </a:xfrm>
        </p:spPr>
        <p:txBody>
          <a:bodyPr>
            <a:normAutofit fontScale="47500" lnSpcReduction="20000"/>
          </a:bodyPr>
          <a:lstStyle/>
          <a:p>
            <a:pPr algn="ctr">
              <a:buNone/>
            </a:pPr>
            <a:r>
              <a:rPr lang="uk-UA" sz="2900" b="1" dirty="0" smtClean="0">
                <a:latin typeface="Times New Roman" pitchFamily="18" charset="0"/>
                <a:cs typeface="Times New Roman" pitchFamily="18" charset="0"/>
              </a:rPr>
              <a:t>Нагороди </a:t>
            </a:r>
            <a:endParaRPr lang="ru-RU" sz="2900" b="1" dirty="0" smtClean="0">
              <a:latin typeface="Times New Roman" pitchFamily="18" charset="0"/>
              <a:cs typeface="Times New Roman" pitchFamily="18" charset="0"/>
            </a:endParaRPr>
          </a:p>
          <a:p>
            <a:pPr lvl="0"/>
            <a:r>
              <a:rPr lang="uk-UA" sz="2900" dirty="0" smtClean="0">
                <a:latin typeface="Times New Roman" pitchFamily="18" charset="0"/>
                <a:cs typeface="Times New Roman" pitchFamily="18" charset="0"/>
              </a:rPr>
              <a:t>Орден "</a:t>
            </a:r>
            <a:r>
              <a:rPr lang="uk-UA" sz="2900" dirty="0" err="1" smtClean="0">
                <a:latin typeface="Times New Roman" pitchFamily="18" charset="0"/>
                <a:cs typeface="Times New Roman" pitchFamily="18" charset="0"/>
              </a:rPr>
              <a:t>Отечественной</a:t>
            </a:r>
            <a:r>
              <a:rPr lang="uk-UA" sz="2900" dirty="0" smtClean="0">
                <a:latin typeface="Times New Roman" pitchFamily="18" charset="0"/>
                <a:cs typeface="Times New Roman" pitchFamily="18" charset="0"/>
              </a:rPr>
              <a:t> </a:t>
            </a:r>
            <a:r>
              <a:rPr lang="uk-UA" sz="2900" dirty="0" err="1" smtClean="0">
                <a:latin typeface="Times New Roman" pitchFamily="18" charset="0"/>
                <a:cs typeface="Times New Roman" pitchFamily="18" charset="0"/>
              </a:rPr>
              <a:t>войн</a:t>
            </a:r>
            <a:r>
              <a:rPr lang="ru-RU" sz="2900" dirty="0" err="1" smtClean="0">
                <a:latin typeface="Times New Roman" pitchFamily="18" charset="0"/>
                <a:cs typeface="Times New Roman" pitchFamily="18" charset="0"/>
              </a:rPr>
              <a:t>ы</a:t>
            </a:r>
            <a:r>
              <a:rPr lang="ru-RU" sz="2900" dirty="0" smtClean="0">
                <a:latin typeface="Times New Roman" pitchFamily="18" charset="0"/>
                <a:cs typeface="Times New Roman" pitchFamily="18" charset="0"/>
              </a:rPr>
              <a:t>" 2 степени.</a:t>
            </a:r>
          </a:p>
          <a:p>
            <a:pPr lvl="0"/>
            <a:r>
              <a:rPr lang="ru-RU" sz="2900" dirty="0" smtClean="0">
                <a:latin typeface="Times New Roman" pitchFamily="18" charset="0"/>
                <a:cs typeface="Times New Roman" pitchFamily="18" charset="0"/>
              </a:rPr>
              <a:t>Орден "Отечественной войны" 2 степени.</a:t>
            </a:r>
          </a:p>
          <a:p>
            <a:pPr lvl="0"/>
            <a:r>
              <a:rPr lang="ru-RU" sz="2900" dirty="0" smtClean="0">
                <a:latin typeface="Times New Roman" pitchFamily="18" charset="0"/>
                <a:cs typeface="Times New Roman" pitchFamily="18" charset="0"/>
              </a:rPr>
              <a:t>Орден Богдана Хмельницкого  3степени.</a:t>
            </a:r>
          </a:p>
          <a:p>
            <a:pPr lvl="0"/>
            <a:r>
              <a:rPr lang="ru-RU" sz="2900" dirty="0" smtClean="0">
                <a:latin typeface="Times New Roman" pitchFamily="18" charset="0"/>
                <a:cs typeface="Times New Roman" pitchFamily="18" charset="0"/>
              </a:rPr>
              <a:t>Медаль "Партизану Отечественной войны" </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1 степени.	</a:t>
            </a:r>
          </a:p>
          <a:p>
            <a:pPr lvl="0"/>
            <a:r>
              <a:rPr lang="ru-RU" sz="2900" dirty="0" smtClean="0">
                <a:latin typeface="Times New Roman" pitchFamily="18" charset="0"/>
                <a:cs typeface="Times New Roman" pitchFamily="18" charset="0"/>
              </a:rPr>
              <a:t>Медаль "За победу над Германией".</a:t>
            </a:r>
          </a:p>
          <a:p>
            <a:pPr lvl="0"/>
            <a:r>
              <a:rPr lang="ru-RU" sz="2900" dirty="0" smtClean="0">
                <a:latin typeface="Times New Roman" pitchFamily="18" charset="0"/>
                <a:cs typeface="Times New Roman" pitchFamily="18" charset="0"/>
              </a:rPr>
              <a:t>Медаль "20 лет победы в Великой Отечественной войне".</a:t>
            </a:r>
          </a:p>
          <a:p>
            <a:pPr lvl="0"/>
            <a:r>
              <a:rPr lang="ru-RU" sz="2900" dirty="0" smtClean="0">
                <a:latin typeface="Times New Roman" pitchFamily="18" charset="0"/>
                <a:cs typeface="Times New Roman" pitchFamily="18" charset="0"/>
              </a:rPr>
              <a:t>Медаль "За доблестный труд".</a:t>
            </a:r>
          </a:p>
          <a:p>
            <a:pPr lvl="0"/>
            <a:r>
              <a:rPr lang="ru-RU" sz="2900" dirty="0" smtClean="0">
                <a:latin typeface="Times New Roman" pitchFamily="18" charset="0"/>
                <a:cs typeface="Times New Roman" pitchFamily="18" charset="0"/>
              </a:rPr>
              <a:t>Медаль "30 лет победы в Великой Отечественной войне".</a:t>
            </a:r>
          </a:p>
          <a:p>
            <a:pPr lvl="0"/>
            <a:r>
              <a:rPr lang="ru-RU" sz="2900" dirty="0" smtClean="0">
                <a:latin typeface="Times New Roman" pitchFamily="18" charset="0"/>
                <a:cs typeface="Times New Roman" pitchFamily="18" charset="0"/>
              </a:rPr>
              <a:t>Медаль "40 лет победы в Великой Отечественной войне".</a:t>
            </a:r>
          </a:p>
          <a:p>
            <a:pPr lvl="0"/>
            <a:r>
              <a:rPr lang="ru-RU" sz="2900" dirty="0" smtClean="0">
                <a:latin typeface="Times New Roman" pitchFamily="18" charset="0"/>
                <a:cs typeface="Times New Roman" pitchFamily="18" charset="0"/>
              </a:rPr>
              <a:t>Медаль "50 лет победы в Великой Отечественной войне".</a:t>
            </a:r>
          </a:p>
          <a:p>
            <a:pPr lvl="0"/>
            <a:r>
              <a:rPr lang="ru-RU" sz="2900" dirty="0" smtClean="0">
                <a:latin typeface="Times New Roman" pitchFamily="18" charset="0"/>
                <a:cs typeface="Times New Roman" pitchFamily="18" charset="0"/>
              </a:rPr>
              <a:t>Медаль "Ветеран труда".</a:t>
            </a:r>
          </a:p>
          <a:p>
            <a:pPr lvl="0"/>
            <a:r>
              <a:rPr lang="ru-RU" sz="2900" dirty="0" smtClean="0">
                <a:latin typeface="Times New Roman" pitchFamily="18" charset="0"/>
                <a:cs typeface="Times New Roman" pitchFamily="18" charset="0"/>
              </a:rPr>
              <a:t>Медаль "50 лет Вооруженных сил СССР".</a:t>
            </a:r>
          </a:p>
          <a:p>
            <a:pPr lvl="0"/>
            <a:r>
              <a:rPr lang="ru-RU" sz="2900" dirty="0" smtClean="0">
                <a:latin typeface="Times New Roman" pitchFamily="18" charset="0"/>
                <a:cs typeface="Times New Roman" pitchFamily="18" charset="0"/>
              </a:rPr>
              <a:t>Медаль "60 лет Вооруженных сил СССР".</a:t>
            </a:r>
          </a:p>
          <a:p>
            <a:pPr lvl="0"/>
            <a:r>
              <a:rPr lang="ru-RU" sz="2900" dirty="0" smtClean="0">
                <a:latin typeface="Times New Roman" pitchFamily="18" charset="0"/>
                <a:cs typeface="Times New Roman" pitchFamily="18" charset="0"/>
              </a:rPr>
              <a:t>Медаль "70 лет Вооруженных сил СССР".	</a:t>
            </a:r>
          </a:p>
          <a:p>
            <a:pPr lvl="0"/>
            <a:r>
              <a:rPr lang="ru-RU" sz="2900" dirty="0" smtClean="0">
                <a:latin typeface="Times New Roman" pitchFamily="18" charset="0"/>
                <a:cs typeface="Times New Roman" pitchFamily="18" charset="0"/>
              </a:rPr>
              <a:t>Медаль"Георгий Жуков"</a:t>
            </a:r>
          </a:p>
          <a:p>
            <a:pPr lvl="0"/>
            <a:r>
              <a:rPr lang="ru-RU" sz="2900" dirty="0" smtClean="0">
                <a:latin typeface="Times New Roman" pitchFamily="18" charset="0"/>
                <a:cs typeface="Times New Roman" pitchFamily="18" charset="0"/>
              </a:rPr>
              <a:t>Медаль "</a:t>
            </a:r>
            <a:r>
              <a:rPr lang="ru-RU" sz="2900" dirty="0" err="1" smtClean="0">
                <a:latin typeface="Times New Roman" pitchFamily="18" charset="0"/>
                <a:cs typeface="Times New Roman" pitchFamily="18" charset="0"/>
              </a:rPr>
              <a:t>Захиснику</a:t>
            </a:r>
            <a:r>
              <a:rPr lang="ru-RU" sz="2900" dirty="0" smtClean="0">
                <a:latin typeface="Times New Roman" pitchFamily="18" charset="0"/>
                <a:cs typeface="Times New Roman" pitchFamily="18" charset="0"/>
              </a:rPr>
              <a:t> В</a:t>
            </a:r>
            <a:r>
              <a:rPr lang="uk-UA" sz="2900" dirty="0" err="1" smtClean="0">
                <a:latin typeface="Times New Roman" pitchFamily="18" charset="0"/>
                <a:cs typeface="Times New Roman" pitchFamily="18" charset="0"/>
              </a:rPr>
              <a:t>ітчизни</a:t>
            </a:r>
            <a:r>
              <a:rPr lang="uk-UA" sz="2900" dirty="0" smtClean="0">
                <a:latin typeface="Times New Roman" pitchFamily="18" charset="0"/>
                <a:cs typeface="Times New Roman" pitchFamily="18" charset="0"/>
              </a:rPr>
              <a:t>"</a:t>
            </a:r>
            <a:endParaRPr lang="ru-RU" sz="2900" dirty="0" smtClean="0">
              <a:latin typeface="Times New Roman" pitchFamily="18" charset="0"/>
              <a:cs typeface="Times New Roman" pitchFamily="18" charset="0"/>
            </a:endParaRPr>
          </a:p>
        </p:txBody>
      </p:sp>
      <p:pic>
        <p:nvPicPr>
          <p:cNvPr id="5" name="Содержимое 4" descr="сканирование0001.jpg"/>
          <p:cNvPicPr>
            <a:picLocks noGrp="1"/>
          </p:cNvPicPr>
          <p:nvPr>
            <p:ph sz="half" idx="1"/>
          </p:nvPr>
        </p:nvPicPr>
        <p:blipFill>
          <a:blip r:embed="rId2" cstate="print"/>
          <a:stretch>
            <a:fillRect/>
          </a:stretch>
        </p:blipFill>
        <p:spPr>
          <a:xfrm>
            <a:off x="500034" y="1000108"/>
            <a:ext cx="3390781" cy="53546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28596" y="928670"/>
            <a:ext cx="4038600" cy="5643602"/>
          </a:xfrm>
        </p:spPr>
        <p:txBody>
          <a:bodyPr>
            <a:normAutofit fontScale="25000" lnSpcReduction="20000"/>
          </a:bodyPr>
          <a:lstStyle/>
          <a:p>
            <a:pPr marL="0" indent="180000" algn="just">
              <a:lnSpc>
                <a:spcPct val="120000"/>
              </a:lnSpc>
              <a:spcBef>
                <a:spcPts val="0"/>
              </a:spcBef>
              <a:buNone/>
            </a:pPr>
            <a:r>
              <a:rPr lang="uk-UA" sz="5600" dirty="0" smtClean="0">
                <a:latin typeface="Times New Roman" pitchFamily="18" charset="0"/>
                <a:cs typeface="Times New Roman" pitchFamily="18" charset="0"/>
              </a:rPr>
              <a:t>Дорога ціна Перемоги. Неоціненним є подвиг, який зробили народи колишнього  радянського народу під час війни 1941-1945рр.. Пам'ять про події цих років повинна залишитися назавжди. </a:t>
            </a:r>
            <a:endParaRPr lang="ru-RU" sz="5600" dirty="0" smtClean="0">
              <a:latin typeface="Times New Roman" pitchFamily="18" charset="0"/>
              <a:cs typeface="Times New Roman" pitchFamily="18" charset="0"/>
            </a:endParaRPr>
          </a:p>
          <a:p>
            <a:pPr marL="0" indent="180000" algn="just">
              <a:lnSpc>
                <a:spcPct val="120000"/>
              </a:lnSpc>
              <a:spcBef>
                <a:spcPts val="0"/>
              </a:spcBef>
              <a:buNone/>
            </a:pPr>
            <a:r>
              <a:rPr lang="uk-UA" sz="5600" dirty="0" smtClean="0">
                <a:latin typeface="Times New Roman" pitchFamily="18" charset="0"/>
                <a:cs typeface="Times New Roman" pitchFamily="18" charset="0"/>
              </a:rPr>
              <a:t>Ми, молоде покоління, усвідомлюємо, що ветерани війни поступово відходять в вічність, несучи із собою у вічність і спогади про війну. Вони віддали заради Перемоги все, що могли – життя і молодість. Їх імена навіки закарбовані на пам'ятниках та обелісках, у назвах вулиць та скверів. Про них писали книги та знімали фільми. </a:t>
            </a:r>
            <a:endParaRPr lang="ru-RU" sz="5600" dirty="0" smtClean="0">
              <a:latin typeface="Times New Roman" pitchFamily="18" charset="0"/>
              <a:cs typeface="Times New Roman" pitchFamily="18" charset="0"/>
            </a:endParaRPr>
          </a:p>
          <a:p>
            <a:pPr marL="0" indent="180000" algn="just">
              <a:lnSpc>
                <a:spcPct val="120000"/>
              </a:lnSpc>
              <a:spcBef>
                <a:spcPts val="0"/>
              </a:spcBef>
              <a:buNone/>
            </a:pPr>
            <a:r>
              <a:rPr lang="uk-UA" sz="5600" dirty="0" smtClean="0">
                <a:latin typeface="Times New Roman" pitchFamily="18" charset="0"/>
                <a:cs typeface="Times New Roman" pitchFamily="18" charset="0"/>
              </a:rPr>
              <a:t>Вони врятували рідну землю і людство від фашизму.</a:t>
            </a:r>
            <a:endParaRPr lang="ru-RU" sz="5600" dirty="0" smtClean="0">
              <a:latin typeface="Times New Roman" pitchFamily="18" charset="0"/>
              <a:cs typeface="Times New Roman" pitchFamily="18" charset="0"/>
            </a:endParaRPr>
          </a:p>
          <a:p>
            <a:pPr marL="0" indent="180000" algn="just">
              <a:lnSpc>
                <a:spcPct val="120000"/>
              </a:lnSpc>
              <a:spcBef>
                <a:spcPts val="0"/>
              </a:spcBef>
              <a:buNone/>
            </a:pPr>
            <a:r>
              <a:rPr lang="uk-UA" sz="5600" dirty="0" smtClean="0">
                <a:latin typeface="Times New Roman" pitchFamily="18" charset="0"/>
                <a:cs typeface="Times New Roman" pitchFamily="18" charset="0"/>
              </a:rPr>
              <a:t>Будемо вдячні їм за мирне голубе небо, за те що ми сьогодні є. Збережемо пам'ять про них. </a:t>
            </a:r>
            <a:endParaRPr lang="ru-RU" sz="5600" dirty="0" smtClean="0">
              <a:latin typeface="Times New Roman" pitchFamily="18" charset="0"/>
              <a:cs typeface="Times New Roman" pitchFamily="18" charset="0"/>
            </a:endParaRPr>
          </a:p>
          <a:p>
            <a:pPr marL="0" indent="180000" algn="just">
              <a:lnSpc>
                <a:spcPct val="120000"/>
              </a:lnSpc>
              <a:spcBef>
                <a:spcPts val="0"/>
              </a:spcBef>
              <a:buNone/>
            </a:pPr>
            <a:r>
              <a:rPr lang="uk-UA" sz="5600" dirty="0" smtClean="0">
                <a:latin typeface="Times New Roman" pitchFamily="18" charset="0"/>
                <a:cs typeface="Times New Roman" pitchFamily="18" charset="0"/>
              </a:rPr>
              <a:t>Зустрічі з ветеранами вчать молодь як треба самовіддано любити свою Вітчизну і як відстоювати її незалежність. Сьогодні, як ніколи треба зустрічатися з ветеранами, слухати їх спогади і робити відповідні висновки. Війна була справедлива, адже вони воювали за свою землю, Батьківщину, за мир і спокій майбутнього покоління. Вони проявили незламну силу духу й стійкість. Ветерани заслуговують на повагу від всіх людей.</a:t>
            </a:r>
            <a:endParaRPr lang="ru-RU" sz="5600" dirty="0" smtClean="0">
              <a:latin typeface="Times New Roman" pitchFamily="18" charset="0"/>
              <a:cs typeface="Times New Roman" pitchFamily="18" charset="0"/>
            </a:endParaRPr>
          </a:p>
          <a:p>
            <a:pPr algn="just"/>
            <a:endParaRPr lang="uk-UA" dirty="0"/>
          </a:p>
        </p:txBody>
      </p:sp>
      <p:sp>
        <p:nvSpPr>
          <p:cNvPr id="4" name="Содержимое 3"/>
          <p:cNvSpPr>
            <a:spLocks noGrp="1"/>
          </p:cNvSpPr>
          <p:nvPr>
            <p:ph sz="half" idx="2"/>
          </p:nvPr>
        </p:nvSpPr>
        <p:spPr>
          <a:xfrm>
            <a:off x="4786314" y="1643051"/>
            <a:ext cx="4038600" cy="2928958"/>
          </a:xfrm>
        </p:spPr>
        <p:txBody>
          <a:bodyPr>
            <a:noAutofit/>
          </a:bodyPr>
          <a:lstStyle/>
          <a:p>
            <a:pPr marL="0" indent="180000" algn="ctr">
              <a:spcBef>
                <a:spcPts val="0"/>
              </a:spcBef>
              <a:buNone/>
            </a:pPr>
            <a:r>
              <a:rPr lang="uk-UA" sz="1400" dirty="0" smtClean="0">
                <a:latin typeface="Times New Roman" pitchFamily="18" charset="0"/>
                <a:cs typeface="Times New Roman" pitchFamily="18" charset="0"/>
              </a:rPr>
              <a:t>Від імені молодого покоління звертаємось до тебе, мій ровеснику!</a:t>
            </a:r>
          </a:p>
          <a:p>
            <a:pPr marL="0" indent="180000" algn="ctr">
              <a:spcBef>
                <a:spcPts val="0"/>
              </a:spcBef>
              <a:buNone/>
            </a:pPr>
            <a:r>
              <a:rPr lang="uk-UA" sz="1400" dirty="0" smtClean="0">
                <a:latin typeface="Times New Roman" pitchFamily="18" charset="0"/>
                <a:cs typeface="Times New Roman" pitchFamily="18" charset="0"/>
              </a:rPr>
              <a:t>Схили голову перед людиною волосся, якої покрила сивина, а груди прикрашені нагородами!</a:t>
            </a:r>
          </a:p>
          <a:p>
            <a:pPr marL="0" indent="180000" algn="ctr">
              <a:spcBef>
                <a:spcPts val="0"/>
              </a:spcBef>
              <a:buNone/>
            </a:pPr>
            <a:r>
              <a:rPr lang="uk-UA" sz="1400" dirty="0" smtClean="0">
                <a:latin typeface="Times New Roman" pitchFamily="18" charset="0"/>
                <a:cs typeface="Times New Roman" pitchFamily="18" charset="0"/>
              </a:rPr>
              <a:t>Не будь бездушним!</a:t>
            </a:r>
          </a:p>
          <a:p>
            <a:pPr marL="0" indent="180000" algn="just">
              <a:spcBef>
                <a:spcPts val="0"/>
              </a:spcBef>
              <a:buNone/>
            </a:pPr>
            <a:r>
              <a:rPr lang="uk-UA" sz="1400" dirty="0" smtClean="0">
                <a:latin typeface="Times New Roman" pitchFamily="18" charset="0"/>
                <a:cs typeface="Times New Roman" pitchFamily="18" charset="0"/>
              </a:rPr>
              <a:t>Вони були молодими, як і ти зараз, але їх юність пройшла в грізних роках війни. Не забувай, вони дивились смерті у вічі, але йшли вперед, бо знали, що там залишились їх рідні і близькі, Батьківщина.</a:t>
            </a:r>
            <a:endParaRPr lang="ru-RU" sz="1400" dirty="0" smtClean="0">
              <a:latin typeface="Times New Roman" pitchFamily="18" charset="0"/>
              <a:cs typeface="Times New Roman" pitchFamily="18" charset="0"/>
            </a:endParaRPr>
          </a:p>
          <a:p>
            <a:pPr marL="0" indent="180000" algn="ctr">
              <a:spcBef>
                <a:spcPts val="0"/>
              </a:spcBef>
              <a:buNone/>
            </a:pPr>
            <a:r>
              <a:rPr lang="uk-UA" sz="1400" dirty="0" smtClean="0">
                <a:latin typeface="Times New Roman" pitchFamily="18" charset="0"/>
                <a:cs typeface="Times New Roman" pitchFamily="18" charset="0"/>
              </a:rPr>
              <a:t>Не будь байдужим, будь навпаки вдячний людям, які завоювали нам право на свободу і життя!</a:t>
            </a:r>
            <a:endParaRPr lang="ru-RU" sz="1400" dirty="0" smtClean="0">
              <a:latin typeface="Times New Roman" pitchFamily="18" charset="0"/>
              <a:cs typeface="Times New Roman" pitchFamily="18" charset="0"/>
            </a:endParaRPr>
          </a:p>
        </p:txBody>
      </p:sp>
      <p:pic>
        <p:nvPicPr>
          <p:cNvPr id="5" name="Рисунок 4" descr="untitled.bmp"/>
          <p:cNvPicPr>
            <a:picLocks noChangeAspect="1"/>
          </p:cNvPicPr>
          <p:nvPr/>
        </p:nvPicPr>
        <p:blipFill>
          <a:blip r:embed="rId2"/>
          <a:stretch>
            <a:fillRect/>
          </a:stretch>
        </p:blipFill>
        <p:spPr>
          <a:xfrm>
            <a:off x="5429256" y="4714884"/>
            <a:ext cx="2600000" cy="1761905"/>
          </a:xfrm>
          <a:prstGeom prst="rect">
            <a:avLst/>
          </a:prstGeom>
          <a:effectLst>
            <a:glow rad="228600">
              <a:schemeClr val="accent3">
                <a:satMod val="175000"/>
                <a:alpha val="40000"/>
              </a:schemeClr>
            </a:glow>
          </a:effectLst>
        </p:spPr>
      </p:pic>
      <p:sp>
        <p:nvSpPr>
          <p:cNvPr id="6" name="TextBox 5"/>
          <p:cNvSpPr txBox="1"/>
          <p:nvPr/>
        </p:nvSpPr>
        <p:spPr>
          <a:xfrm>
            <a:off x="3857620" y="571480"/>
            <a:ext cx="1356462" cy="646331"/>
          </a:xfrm>
          <a:prstGeom prst="rect">
            <a:avLst/>
          </a:prstGeom>
          <a:noFill/>
        </p:spPr>
        <p:txBody>
          <a:bodyPr wrap="square" rtlCol="0">
            <a:spAutoFit/>
          </a:bodyPr>
          <a:lstStyle/>
          <a:p>
            <a:r>
              <a:rPr lang="uk-UA" b="1" dirty="0" smtClean="0"/>
              <a:t>Висновок.</a:t>
            </a:r>
            <a:endParaRPr lang="ru-RU" b="1" dirty="0" smtClean="0"/>
          </a:p>
          <a:p>
            <a:endParaRPr lang="uk-U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28596" y="857233"/>
            <a:ext cx="8258204" cy="357190"/>
          </a:xfrm>
        </p:spPr>
        <p:txBody>
          <a:bodyPr/>
          <a:lstStyle/>
          <a:p>
            <a:pPr marL="0" lvl="7" indent="0" algn="ctr">
              <a:spcBef>
                <a:spcPts val="0"/>
              </a:spcBef>
              <a:buNone/>
            </a:pPr>
            <a:r>
              <a:rPr lang="uk-UA" sz="1400" b="1" dirty="0" smtClean="0">
                <a:latin typeface="Times New Roman" pitchFamily="18" charset="0"/>
                <a:cs typeface="Times New Roman" pitchFamily="18" charset="0"/>
              </a:rPr>
              <a:t>Творча група учнів вдома у Катерини Харитонівни.</a:t>
            </a:r>
            <a:endParaRPr lang="ru-RU" sz="1400" b="1" dirty="0" smtClean="0">
              <a:latin typeface="Times New Roman" pitchFamily="18" charset="0"/>
              <a:cs typeface="Times New Roman" pitchFamily="18" charset="0"/>
            </a:endParaRPr>
          </a:p>
          <a:p>
            <a:endParaRPr lang="uk-UA" dirty="0"/>
          </a:p>
        </p:txBody>
      </p:sp>
      <p:pic>
        <p:nvPicPr>
          <p:cNvPr id="5" name="Рисунок 4" descr="DSC00091.JPG"/>
          <p:cNvPicPr/>
          <p:nvPr/>
        </p:nvPicPr>
        <p:blipFill>
          <a:blip r:embed="rId2" cstate="print"/>
          <a:stretch>
            <a:fillRect/>
          </a:stretch>
        </p:blipFill>
        <p:spPr>
          <a:xfrm>
            <a:off x="714348" y="1285860"/>
            <a:ext cx="3071834" cy="2214578"/>
          </a:xfrm>
          <a:prstGeom prst="rect">
            <a:avLst/>
          </a:prstGeom>
        </p:spPr>
      </p:pic>
      <p:pic>
        <p:nvPicPr>
          <p:cNvPr id="6" name="Рисунок 5" descr="DSC00093.JPG"/>
          <p:cNvPicPr/>
          <p:nvPr/>
        </p:nvPicPr>
        <p:blipFill>
          <a:blip r:embed="rId3" cstate="print"/>
          <a:stretch>
            <a:fillRect/>
          </a:stretch>
        </p:blipFill>
        <p:spPr>
          <a:xfrm>
            <a:off x="2714612" y="4000504"/>
            <a:ext cx="3071834" cy="2143140"/>
          </a:xfrm>
          <a:prstGeom prst="rect">
            <a:avLst/>
          </a:prstGeom>
        </p:spPr>
      </p:pic>
      <p:pic>
        <p:nvPicPr>
          <p:cNvPr id="7" name="Содержимое 6" descr="DSC00095.JPG"/>
          <p:cNvPicPr>
            <a:picLocks noGrp="1"/>
          </p:cNvPicPr>
          <p:nvPr>
            <p:ph sz="half" idx="2"/>
          </p:nvPr>
        </p:nvPicPr>
        <p:blipFill>
          <a:blip r:embed="rId4" cstate="print"/>
          <a:stretch>
            <a:fillRect/>
          </a:stretch>
        </p:blipFill>
        <p:spPr>
          <a:xfrm>
            <a:off x="5072066" y="1285860"/>
            <a:ext cx="3143272" cy="22145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29600" cy="204038"/>
          </a:xfrm>
        </p:spPr>
        <p:txBody>
          <a:bodyPr>
            <a:normAutofit/>
          </a:bodyPr>
          <a:lstStyle/>
          <a:p>
            <a:r>
              <a:rPr lang="uk-UA" sz="10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500034" y="1785926"/>
            <a:ext cx="4038600" cy="4572032"/>
          </a:xfrm>
        </p:spPr>
        <p:txBody>
          <a:bodyPr>
            <a:normAutofit fontScale="47500" lnSpcReduction="20000"/>
          </a:bodyPr>
          <a:lstStyle/>
          <a:p>
            <a:pPr algn="ctr">
              <a:buNone/>
            </a:pPr>
            <a:r>
              <a:rPr lang="ru-RU" sz="2500" b="1" i="1" dirty="0" err="1" smtClean="0">
                <a:latin typeface="Times New Roman" pitchFamily="18" charset="0"/>
                <a:cs typeface="Times New Roman" pitchFamily="18" charset="0"/>
              </a:rPr>
              <a:t>Преса</a:t>
            </a:r>
            <a:r>
              <a:rPr lang="uk-UA" sz="2500" b="1" i="1" dirty="0" smtClean="0">
                <a:latin typeface="Times New Roman" pitchFamily="18" charset="0"/>
                <a:cs typeface="Times New Roman" pitchFamily="18" charset="0"/>
              </a:rPr>
              <a:t>		</a:t>
            </a:r>
            <a:endParaRPr lang="ru-RU" sz="25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a:t>
            </a:r>
            <a:r>
              <a:rPr lang="uk-UA" sz="2900" dirty="0" err="1" smtClean="0">
                <a:latin typeface="Times New Roman" pitchFamily="18" charset="0"/>
                <a:cs typeface="Times New Roman" pitchFamily="18" charset="0"/>
              </a:rPr>
              <a:t>Ильичевець</a:t>
            </a:r>
            <a:r>
              <a:rPr lang="uk-UA" sz="2900" dirty="0" smtClean="0">
                <a:latin typeface="Times New Roman" pitchFamily="18" charset="0"/>
                <a:cs typeface="Times New Roman" pitchFamily="18" charset="0"/>
              </a:rPr>
              <a:t>" вересень 2006р.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"Київський </a:t>
            </a:r>
            <a:r>
              <a:rPr lang="uk-UA" sz="2900" dirty="0" err="1" smtClean="0">
                <a:latin typeface="Times New Roman" pitchFamily="18" charset="0"/>
                <a:cs typeface="Times New Roman" pitchFamily="18" charset="0"/>
              </a:rPr>
              <a:t>вестник</a:t>
            </a:r>
            <a:r>
              <a:rPr lang="uk-UA" sz="2900" dirty="0" smtClean="0">
                <a:latin typeface="Times New Roman" pitchFamily="18" charset="0"/>
                <a:cs typeface="Times New Roman" pitchFamily="18" charset="0"/>
              </a:rPr>
              <a:t>" лютий 2009р.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"Комуніст" №73 вересень 2009р.	</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"Нова доба" №75-76 вересень 2004р.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"Нова доба" №78 вересень 2008р.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"Нова доба" №78 вересень 2008р.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"Позакласний час" №8 2011р.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"Селянська правда" травень № 15-16   2008р.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"України молода" червень 2007р.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"Урядовий кур'єр №172 вересень 2009р.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"Урядовий кур'єр №174 вересень 2011р.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"Урядовий кур'єр" вересень 2009р.</a:t>
            </a:r>
            <a:endParaRPr lang="ru-RU" sz="2900" dirty="0" smtClean="0">
              <a:latin typeface="Times New Roman" pitchFamily="18" charset="0"/>
              <a:cs typeface="Times New Roman" pitchFamily="18" charset="0"/>
            </a:endParaRPr>
          </a:p>
          <a:p>
            <a:pPr algn="ctr">
              <a:lnSpc>
                <a:spcPct val="120000"/>
              </a:lnSpc>
              <a:buNone/>
            </a:pPr>
            <a:r>
              <a:rPr lang="ru-RU" sz="2900" b="1" i="1" dirty="0" err="1" smtClean="0">
                <a:latin typeface="Times New Roman" pitchFamily="18" charset="0"/>
                <a:cs typeface="Times New Roman" pitchFamily="18" charset="0"/>
              </a:rPr>
              <a:t>Архіви</a:t>
            </a:r>
            <a:r>
              <a:rPr lang="ru-RU" sz="2900" b="1" i="1" dirty="0" smtClean="0">
                <a:latin typeface="Times New Roman" pitchFamily="18" charset="0"/>
                <a:cs typeface="Times New Roman" pitchFamily="18" charset="0"/>
              </a:rPr>
              <a:t>, </a:t>
            </a:r>
            <a:r>
              <a:rPr lang="ru-RU" sz="2900" b="1" i="1" dirty="0" err="1" smtClean="0">
                <a:latin typeface="Times New Roman" pitchFamily="18" charset="0"/>
                <a:cs typeface="Times New Roman" pitchFamily="18" charset="0"/>
              </a:rPr>
              <a:t>фонди</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Спогади К.Х.</a:t>
            </a:r>
            <a:r>
              <a:rPr lang="uk-UA" sz="2900" dirty="0" err="1" smtClean="0">
                <a:latin typeface="Times New Roman" pitchFamily="18" charset="0"/>
                <a:cs typeface="Times New Roman" pitchFamily="18" charset="0"/>
              </a:rPr>
              <a:t>Шекстело</a:t>
            </a:r>
            <a:r>
              <a:rPr lang="uk-UA" sz="2900" dirty="0" smtClean="0">
                <a:latin typeface="Times New Roman" pitchFamily="18" charset="0"/>
                <a:cs typeface="Times New Roman" pitchFamily="18" charset="0"/>
              </a:rPr>
              <a:t>. Записані 27 вересня 2011р.</a:t>
            </a:r>
            <a:endParaRPr lang="ru-RU" sz="2900" dirty="0" smtClean="0">
              <a:latin typeface="Times New Roman" pitchFamily="18" charset="0"/>
              <a:cs typeface="Times New Roman" pitchFamily="18" charset="0"/>
            </a:endParaRPr>
          </a:p>
          <a:p>
            <a:pPr>
              <a:lnSpc>
                <a:spcPct val="120000"/>
              </a:lnSpc>
            </a:pPr>
            <a:r>
              <a:rPr lang="uk-UA" sz="2900" dirty="0" smtClean="0">
                <a:latin typeface="Times New Roman" pitchFamily="18" charset="0"/>
                <a:cs typeface="Times New Roman" pitchFamily="18" charset="0"/>
              </a:rPr>
              <a:t>Спогади К.Х.</a:t>
            </a:r>
            <a:r>
              <a:rPr lang="uk-UA" sz="2900" dirty="0" err="1" smtClean="0">
                <a:latin typeface="Times New Roman" pitchFamily="18" charset="0"/>
                <a:cs typeface="Times New Roman" pitchFamily="18" charset="0"/>
              </a:rPr>
              <a:t>Шекстело</a:t>
            </a:r>
            <a:r>
              <a:rPr lang="uk-UA" sz="2900" dirty="0" smtClean="0">
                <a:latin typeface="Times New Roman" pitchFamily="18" charset="0"/>
                <a:cs typeface="Times New Roman" pitchFamily="18" charset="0"/>
              </a:rPr>
              <a:t> </a:t>
            </a:r>
            <a:r>
              <a:rPr lang="uk-UA" sz="2900" dirty="0" err="1" smtClean="0">
                <a:latin typeface="Times New Roman" pitchFamily="18" charset="0"/>
                <a:cs typeface="Times New Roman" pitchFamily="18" charset="0"/>
              </a:rPr>
              <a:t>.Записані</a:t>
            </a:r>
            <a:r>
              <a:rPr lang="uk-UA" sz="2900" dirty="0" smtClean="0">
                <a:latin typeface="Times New Roman" pitchFamily="18" charset="0"/>
                <a:cs typeface="Times New Roman" pitchFamily="18" charset="0"/>
              </a:rPr>
              <a:t> 28 січня</a:t>
            </a:r>
            <a:r>
              <a:rPr lang="uk-UA" sz="2500" dirty="0" smtClean="0">
                <a:latin typeface="Times New Roman" pitchFamily="18" charset="0"/>
                <a:cs typeface="Times New Roman" pitchFamily="18" charset="0"/>
              </a:rPr>
              <a:t> 2012р.</a:t>
            </a:r>
            <a:endParaRPr lang="ru-RU" sz="2500" dirty="0" smtClean="0">
              <a:latin typeface="Times New Roman" pitchFamily="18" charset="0"/>
              <a:cs typeface="Times New Roman" pitchFamily="18" charset="0"/>
            </a:endParaRPr>
          </a:p>
          <a:p>
            <a:endParaRPr lang="uk-UA" dirty="0"/>
          </a:p>
        </p:txBody>
      </p:sp>
      <p:sp>
        <p:nvSpPr>
          <p:cNvPr id="4" name="Содержимое 3"/>
          <p:cNvSpPr>
            <a:spLocks noGrp="1"/>
          </p:cNvSpPr>
          <p:nvPr>
            <p:ph sz="half" idx="2"/>
          </p:nvPr>
        </p:nvSpPr>
        <p:spPr>
          <a:xfrm>
            <a:off x="4643438" y="1714488"/>
            <a:ext cx="4038600" cy="3143271"/>
          </a:xfrm>
        </p:spPr>
        <p:txBody>
          <a:bodyPr>
            <a:normAutofit fontScale="47500" lnSpcReduction="20000"/>
          </a:bodyPr>
          <a:lstStyle/>
          <a:p>
            <a:pPr algn="ctr">
              <a:buNone/>
            </a:pPr>
            <a:r>
              <a:rPr lang="uk-UA" sz="2900" b="1" i="1" dirty="0" smtClean="0">
                <a:latin typeface="Times New Roman" pitchFamily="18" charset="0"/>
                <a:cs typeface="Times New Roman" pitchFamily="18" charset="0"/>
              </a:rPr>
              <a:t>Література</a:t>
            </a:r>
          </a:p>
          <a:p>
            <a:pPr indent="-180000">
              <a:lnSpc>
                <a:spcPct val="120000"/>
              </a:lnSpc>
            </a:pPr>
            <a:r>
              <a:rPr lang="uk-UA" sz="2900" dirty="0" smtClean="0">
                <a:latin typeface="Times New Roman" pitchFamily="18" charset="0"/>
                <a:cs typeface="Times New Roman" pitchFamily="18" charset="0"/>
              </a:rPr>
              <a:t>Котляр М., </a:t>
            </a:r>
            <a:r>
              <a:rPr lang="uk-UA" sz="2900" dirty="0" err="1" smtClean="0">
                <a:latin typeface="Times New Roman" pitchFamily="18" charset="0"/>
                <a:cs typeface="Times New Roman" pitchFamily="18" charset="0"/>
              </a:rPr>
              <a:t>Кульчицький</a:t>
            </a:r>
            <a:r>
              <a:rPr lang="uk-UA" sz="2900" dirty="0" smtClean="0">
                <a:latin typeface="Times New Roman" pitchFamily="18" charset="0"/>
                <a:cs typeface="Times New Roman" pitchFamily="18" charset="0"/>
              </a:rPr>
              <a:t> С. Довідник з історії України. – К.: Україна, 1996. – 463с.</a:t>
            </a:r>
            <a:endParaRPr lang="ru-RU" sz="2900" dirty="0" smtClean="0">
              <a:latin typeface="Times New Roman" pitchFamily="18" charset="0"/>
              <a:cs typeface="Times New Roman" pitchFamily="18" charset="0"/>
            </a:endParaRPr>
          </a:p>
          <a:p>
            <a:pPr indent="-180000">
              <a:lnSpc>
                <a:spcPct val="120000"/>
              </a:lnSpc>
            </a:pPr>
            <a:r>
              <a:rPr lang="uk-UA" sz="2900" dirty="0" err="1" smtClean="0">
                <a:latin typeface="Times New Roman" pitchFamily="18" charset="0"/>
                <a:cs typeface="Times New Roman" pitchFamily="18" charset="0"/>
              </a:rPr>
              <a:t>Трубайчук</a:t>
            </a:r>
            <a:r>
              <a:rPr lang="uk-UA" sz="2900" dirty="0" smtClean="0">
                <a:latin typeface="Times New Roman" pitchFamily="18" charset="0"/>
                <a:cs typeface="Times New Roman" pitchFamily="18" charset="0"/>
              </a:rPr>
              <a:t> А.Ф. Друга світова. Київ, 2004, - 344с </a:t>
            </a:r>
            <a:endParaRPr lang="ru-RU" sz="2900" dirty="0" smtClean="0">
              <a:latin typeface="Times New Roman" pitchFamily="18" charset="0"/>
              <a:cs typeface="Times New Roman" pitchFamily="18" charset="0"/>
            </a:endParaRPr>
          </a:p>
          <a:p>
            <a:pPr indent="-180000">
              <a:lnSpc>
                <a:spcPct val="120000"/>
              </a:lnSpc>
            </a:pPr>
            <a:r>
              <a:rPr lang="uk-UA" sz="2900" dirty="0" smtClean="0">
                <a:latin typeface="Times New Roman" pitchFamily="18" charset="0"/>
                <a:cs typeface="Times New Roman" pitchFamily="18" charset="0"/>
              </a:rPr>
              <a:t>Український історичний журнал №3 1955 р.</a:t>
            </a:r>
            <a:endParaRPr lang="ru-RU" sz="2900" dirty="0" smtClean="0">
              <a:latin typeface="Times New Roman" pitchFamily="18" charset="0"/>
              <a:cs typeface="Times New Roman" pitchFamily="18" charset="0"/>
            </a:endParaRPr>
          </a:p>
          <a:p>
            <a:pPr indent="-180000">
              <a:lnSpc>
                <a:spcPct val="120000"/>
              </a:lnSpc>
            </a:pPr>
            <a:r>
              <a:rPr lang="uk-UA" sz="2900" dirty="0" smtClean="0">
                <a:latin typeface="Times New Roman" pitchFamily="18" charset="0"/>
                <a:cs typeface="Times New Roman" pitchFamily="18" charset="0"/>
              </a:rPr>
              <a:t>Черкащина в контексті історії і України. Матеріал Другої Науково-краєзнавчої конференції Черкащини, присвячене 60-річчю "Перемоги у Великої Вітчизняної війні  в 1941-1945рр. – Черкаси;"Ваш Дім", віддавець П.П. Дикий О.О., 2005. - 476с</a:t>
            </a:r>
            <a:endParaRPr lang="ru-RU" sz="2900" dirty="0" smtClean="0">
              <a:latin typeface="Times New Roman" pitchFamily="18" charset="0"/>
              <a:cs typeface="Times New Roman" pitchFamily="18" charset="0"/>
            </a:endParaRPr>
          </a:p>
        </p:txBody>
      </p:sp>
      <p:sp>
        <p:nvSpPr>
          <p:cNvPr id="5" name="TextBox 4"/>
          <p:cNvSpPr txBox="1"/>
          <p:nvPr/>
        </p:nvSpPr>
        <p:spPr>
          <a:xfrm>
            <a:off x="2571736" y="1142985"/>
            <a:ext cx="3764941" cy="584775"/>
          </a:xfrm>
          <a:prstGeom prst="rect">
            <a:avLst/>
          </a:prstGeom>
          <a:noFill/>
        </p:spPr>
        <p:txBody>
          <a:bodyPr wrap="square" rtlCol="0">
            <a:spAutoFit/>
          </a:bodyPr>
          <a:lstStyle/>
          <a:p>
            <a:r>
              <a:rPr lang="uk-UA" sz="1400" b="1" dirty="0" smtClean="0">
                <a:latin typeface="Times New Roman" pitchFamily="18" charset="0"/>
                <a:cs typeface="Times New Roman" pitchFamily="18" charset="0"/>
              </a:rPr>
              <a:t>СПИСОК ВИКОРИСТАНОЇ ЛІТЕРАТУРИ.</a:t>
            </a:r>
            <a:endParaRPr lang="ru-RU" sz="1400" dirty="0" smtClean="0">
              <a:latin typeface="Times New Roman" pitchFamily="18" charset="0"/>
              <a:cs typeface="Times New Roman" pitchFamily="18" charset="0"/>
            </a:endParaRPr>
          </a:p>
          <a:p>
            <a:endParaRPr lang="uk-U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357182"/>
          </a:xfrm>
        </p:spPr>
        <p:txBody>
          <a:bodyPr>
            <a:normAutofit/>
          </a:bodyPr>
          <a:lstStyle/>
          <a:p>
            <a:pPr algn="ctr"/>
            <a:r>
              <a:rPr lang="uk-UA" sz="1400" b="1" dirty="0" smtClean="0">
                <a:solidFill>
                  <a:schemeClr val="tx1"/>
                </a:solidFill>
                <a:latin typeface="Times New Roman" pitchFamily="18" charset="0"/>
                <a:cs typeface="Times New Roman" pitchFamily="18" charset="0"/>
              </a:rPr>
              <a:t>Над проектом працювала творча група в складі:</a:t>
            </a:r>
            <a:endParaRPr lang="uk-UA" sz="1400" b="1"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3571868" y="1214422"/>
            <a:ext cx="4038600" cy="2651923"/>
          </a:xfrm>
        </p:spPr>
        <p:txBody>
          <a:bodyPr>
            <a:normAutofit/>
          </a:bodyPr>
          <a:lstStyle/>
          <a:p>
            <a:r>
              <a:rPr lang="uk-UA" sz="1400" dirty="0" err="1" smtClean="0">
                <a:latin typeface="Times New Roman" pitchFamily="18" charset="0"/>
                <a:cs typeface="Times New Roman" pitchFamily="18" charset="0"/>
              </a:rPr>
              <a:t>Вараниця</a:t>
            </a:r>
            <a:r>
              <a:rPr lang="uk-UA" sz="1400" dirty="0" smtClean="0">
                <a:latin typeface="Times New Roman" pitchFamily="18" charset="0"/>
                <a:cs typeface="Times New Roman" pitchFamily="18" charset="0"/>
              </a:rPr>
              <a:t> Є.</a:t>
            </a:r>
          </a:p>
          <a:p>
            <a:r>
              <a:rPr lang="uk-UA" sz="1400" dirty="0" smtClean="0">
                <a:latin typeface="Times New Roman" pitchFamily="18" charset="0"/>
                <a:cs typeface="Times New Roman" pitchFamily="18" charset="0"/>
              </a:rPr>
              <a:t>Костик М.</a:t>
            </a:r>
          </a:p>
          <a:p>
            <a:r>
              <a:rPr lang="uk-UA" sz="1400" dirty="0" err="1" smtClean="0">
                <a:latin typeface="Times New Roman" pitchFamily="18" charset="0"/>
                <a:cs typeface="Times New Roman" pitchFamily="18" charset="0"/>
              </a:rPr>
              <a:t>Кулачинська</a:t>
            </a:r>
            <a:r>
              <a:rPr lang="uk-UA" sz="1400" dirty="0" smtClean="0">
                <a:latin typeface="Times New Roman" pitchFamily="18" charset="0"/>
                <a:cs typeface="Times New Roman" pitchFamily="18" charset="0"/>
              </a:rPr>
              <a:t> А.	</a:t>
            </a:r>
          </a:p>
          <a:p>
            <a:r>
              <a:rPr lang="uk-UA" sz="1400" dirty="0" err="1" smtClean="0">
                <a:latin typeface="Times New Roman" pitchFamily="18" charset="0"/>
                <a:cs typeface="Times New Roman" pitchFamily="18" charset="0"/>
              </a:rPr>
              <a:t>Невмержицька</a:t>
            </a:r>
            <a:r>
              <a:rPr lang="uk-UA" sz="1400" dirty="0" smtClean="0">
                <a:latin typeface="Times New Roman" pitchFamily="18" charset="0"/>
                <a:cs typeface="Times New Roman" pitchFamily="18" charset="0"/>
              </a:rPr>
              <a:t> О.</a:t>
            </a:r>
          </a:p>
          <a:p>
            <a:r>
              <a:rPr lang="uk-UA" sz="1400" dirty="0" err="1" smtClean="0">
                <a:latin typeface="Times New Roman" pitchFamily="18" charset="0"/>
                <a:cs typeface="Times New Roman" pitchFamily="18" charset="0"/>
              </a:rPr>
              <a:t>Порубанський</a:t>
            </a:r>
            <a:r>
              <a:rPr lang="uk-UA" sz="1400" dirty="0" smtClean="0">
                <a:latin typeface="Times New Roman" pitchFamily="18" charset="0"/>
                <a:cs typeface="Times New Roman" pitchFamily="18" charset="0"/>
              </a:rPr>
              <a:t> С.</a:t>
            </a:r>
          </a:p>
          <a:p>
            <a:r>
              <a:rPr lang="uk-UA" sz="1400" dirty="0" err="1" smtClean="0">
                <a:latin typeface="Times New Roman" pitchFamily="18" charset="0"/>
                <a:cs typeface="Times New Roman" pitchFamily="18" charset="0"/>
              </a:rPr>
              <a:t>Рогожинська</a:t>
            </a:r>
            <a:r>
              <a:rPr lang="uk-UA" sz="1400" dirty="0" smtClean="0">
                <a:latin typeface="Times New Roman" pitchFamily="18" charset="0"/>
                <a:cs typeface="Times New Roman" pitchFamily="18" charset="0"/>
              </a:rPr>
              <a:t> Т.</a:t>
            </a:r>
          </a:p>
          <a:p>
            <a:r>
              <a:rPr lang="uk-UA" sz="1400" dirty="0" smtClean="0">
                <a:latin typeface="Times New Roman" pitchFamily="18" charset="0"/>
                <a:cs typeface="Times New Roman" pitchFamily="18" charset="0"/>
              </a:rPr>
              <a:t>Юхименко А.</a:t>
            </a:r>
          </a:p>
          <a:p>
            <a:pPr>
              <a:buNone/>
            </a:pPr>
            <a:r>
              <a:rPr lang="uk-UA" sz="1400" dirty="0" smtClean="0">
                <a:latin typeface="Times New Roman" pitchFamily="18" charset="0"/>
                <a:cs typeface="Times New Roman" pitchFamily="18" charset="0"/>
              </a:rPr>
              <a:t>Керівник проекту </a:t>
            </a:r>
            <a:r>
              <a:rPr lang="uk-UA" sz="1400" dirty="0" err="1" smtClean="0">
                <a:latin typeface="Times New Roman" pitchFamily="18" charset="0"/>
                <a:cs typeface="Times New Roman" pitchFamily="18" charset="0"/>
              </a:rPr>
              <a:t>Старовойтова</a:t>
            </a:r>
            <a:r>
              <a:rPr lang="uk-UA" sz="1400" dirty="0" smtClean="0">
                <a:latin typeface="Times New Roman" pitchFamily="18" charset="0"/>
                <a:cs typeface="Times New Roman" pitchFamily="18" charset="0"/>
              </a:rPr>
              <a:t> Т.В.</a:t>
            </a:r>
            <a:endParaRPr lang="uk-UA" sz="1400" dirty="0">
              <a:latin typeface="Times New Roman" pitchFamily="18" charset="0"/>
              <a:cs typeface="Times New Roman" pitchFamily="18" charset="0"/>
            </a:endParaRPr>
          </a:p>
        </p:txBody>
      </p:sp>
      <p:pic>
        <p:nvPicPr>
          <p:cNvPr id="5" name="Содержимое 4" descr="DSC00104.JPG"/>
          <p:cNvPicPr>
            <a:picLocks noGrp="1"/>
          </p:cNvPicPr>
          <p:nvPr>
            <p:ph sz="half" idx="2"/>
          </p:nvPr>
        </p:nvPicPr>
        <p:blipFill>
          <a:blip r:embed="rId2" cstate="print"/>
          <a:stretch>
            <a:fillRect/>
          </a:stretch>
        </p:blipFill>
        <p:spPr>
          <a:xfrm>
            <a:off x="2500298" y="3429000"/>
            <a:ext cx="4038600" cy="3027380"/>
          </a:xfrm>
          <a:prstGeom prst="ellipse">
            <a:avLst/>
          </a:prstGeom>
          <a:ln>
            <a:noFill/>
          </a:ln>
          <a:effectLst>
            <a:softEdge rad="112500"/>
          </a:effectLst>
        </p:spPr>
      </p:pic>
      <p:sp>
        <p:nvSpPr>
          <p:cNvPr id="6" name="Прямоугольник 5"/>
          <p:cNvSpPr/>
          <p:nvPr/>
        </p:nvSpPr>
        <p:spPr>
          <a:xfrm>
            <a:off x="214282" y="0"/>
            <a:ext cx="4572000" cy="246221"/>
          </a:xfrm>
          <a:prstGeom prst="rect">
            <a:avLst/>
          </a:prstGeom>
        </p:spPr>
        <p:txBody>
          <a:bodyPr>
            <a:spAutoFit/>
          </a:bodyPr>
          <a:lstStyle/>
          <a:p>
            <a:r>
              <a:rPr lang="uk-UA" sz="1000" dirty="0" smtClean="0">
                <a:latin typeface="+mj-lt"/>
                <a:ea typeface="+mj-ea"/>
                <a:cs typeface="Times New Roman" pitchFamily="18" charset="0"/>
              </a:rPr>
              <a:t>СТЕЖКАМИ КУЛЬТУРНОЇ ТА ІСТОРИЧНОЇ СПАДЩИНИ РЕГІОНУ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229600" cy="204038"/>
          </a:xfrm>
        </p:spPr>
        <p:txBody>
          <a:bodyPr>
            <a:normAutofit fontScale="90000"/>
          </a:bodyPr>
          <a:lstStyle/>
          <a:p>
            <a:r>
              <a:rPr lang="uk-UA" sz="1200" dirty="0" smtClean="0">
                <a:solidFill>
                  <a:schemeClr val="tx1"/>
                </a:solidFill>
                <a:cs typeface="Times New Roman" pitchFamily="18" charset="0"/>
              </a:rPr>
              <a:t>СТЕЖКАМИ КУЛЬТУРНОЇ ТА ІСТОРИЧНОЇ СПАДЩИНИ РЕГІОНУ</a:t>
            </a:r>
            <a:endParaRPr lang="uk-UA" sz="1200" dirty="0">
              <a:solidFill>
                <a:schemeClr val="tx1"/>
              </a:solidFill>
            </a:endParaRPr>
          </a:p>
        </p:txBody>
      </p:sp>
      <p:pic>
        <p:nvPicPr>
          <p:cNvPr id="8" name="Содержимое 7" descr="сканирование0001.jpg"/>
          <p:cNvPicPr>
            <a:picLocks noGrp="1" noChangeAspect="1"/>
          </p:cNvPicPr>
          <p:nvPr>
            <p:ph sz="half" idx="1"/>
          </p:nvPr>
        </p:nvPicPr>
        <p:blipFill>
          <a:blip r:embed="rId2" cstate="print"/>
          <a:stretch>
            <a:fillRect/>
          </a:stretch>
        </p:blipFill>
        <p:spPr>
          <a:xfrm>
            <a:off x="1062563" y="1920875"/>
            <a:ext cx="2827874" cy="4433888"/>
          </a:xfrm>
        </p:spPr>
      </p:pic>
      <p:sp>
        <p:nvSpPr>
          <p:cNvPr id="5" name="Содержимое 4"/>
          <p:cNvSpPr>
            <a:spLocks noGrp="1"/>
          </p:cNvSpPr>
          <p:nvPr>
            <p:ph sz="half" idx="2"/>
          </p:nvPr>
        </p:nvSpPr>
        <p:spPr/>
        <p:txBody>
          <a:bodyPr>
            <a:normAutofit/>
          </a:bodyPr>
          <a:lstStyle/>
          <a:p>
            <a:pPr>
              <a:buNone/>
            </a:pPr>
            <a:endParaRPr lang="uk-UA" sz="1400" i="1" dirty="0" smtClean="0">
              <a:latin typeface="Times New Roman" pitchFamily="18" charset="0"/>
              <a:cs typeface="Times New Roman" pitchFamily="18" charset="0"/>
            </a:endParaRPr>
          </a:p>
          <a:p>
            <a:pPr>
              <a:buNone/>
            </a:pPr>
            <a:endParaRPr lang="uk-UA" sz="1400" i="1" dirty="0" smtClean="0">
              <a:latin typeface="Times New Roman" pitchFamily="18" charset="0"/>
              <a:cs typeface="Times New Roman" pitchFamily="18" charset="0"/>
            </a:endParaRPr>
          </a:p>
          <a:p>
            <a:pPr>
              <a:buNone/>
            </a:pPr>
            <a:r>
              <a:rPr lang="uk-UA" sz="1400" i="1" dirty="0" smtClean="0">
                <a:latin typeface="Times New Roman" pitchFamily="18" charset="0"/>
                <a:cs typeface="Times New Roman" pitchFamily="18" charset="0"/>
              </a:rPr>
              <a:t>Я єсть народ, якого Правди сила</a:t>
            </a:r>
            <a:endParaRPr lang="ru-RU" sz="1400" i="1" dirty="0" smtClean="0">
              <a:latin typeface="Times New Roman" pitchFamily="18" charset="0"/>
              <a:cs typeface="Times New Roman" pitchFamily="18" charset="0"/>
            </a:endParaRPr>
          </a:p>
          <a:p>
            <a:pPr>
              <a:buNone/>
            </a:pPr>
            <a:r>
              <a:rPr lang="uk-UA" sz="1400" i="1" dirty="0" smtClean="0">
                <a:latin typeface="Times New Roman" pitchFamily="18" charset="0"/>
                <a:cs typeface="Times New Roman" pitchFamily="18" charset="0"/>
              </a:rPr>
              <a:t>Ніким звойована ще не була</a:t>
            </a:r>
            <a:endParaRPr lang="ru-RU" sz="1400" i="1" dirty="0" smtClean="0">
              <a:latin typeface="Times New Roman" pitchFamily="18" charset="0"/>
              <a:cs typeface="Times New Roman" pitchFamily="18" charset="0"/>
            </a:endParaRPr>
          </a:p>
          <a:p>
            <a:pPr>
              <a:buNone/>
            </a:pPr>
            <a:r>
              <a:rPr lang="uk-UA" sz="1400" i="1" dirty="0" smtClean="0">
                <a:latin typeface="Times New Roman" pitchFamily="18" charset="0"/>
                <a:cs typeface="Times New Roman" pitchFamily="18" charset="0"/>
              </a:rPr>
              <a:t>Яка біда мене, яка чума косила! – </a:t>
            </a:r>
            <a:endParaRPr lang="ru-RU" sz="1400" i="1" dirty="0" smtClean="0">
              <a:latin typeface="Times New Roman" pitchFamily="18" charset="0"/>
              <a:cs typeface="Times New Roman" pitchFamily="18" charset="0"/>
            </a:endParaRPr>
          </a:p>
          <a:p>
            <a:pPr>
              <a:buNone/>
            </a:pPr>
            <a:r>
              <a:rPr lang="uk-UA" sz="1400" i="1" dirty="0" smtClean="0">
                <a:latin typeface="Times New Roman" pitchFamily="18" charset="0"/>
                <a:cs typeface="Times New Roman" pitchFamily="18" charset="0"/>
              </a:rPr>
              <a:t>А сила знову розцвіла.</a:t>
            </a:r>
            <a:endParaRPr lang="ru-RU" sz="1400" i="1" dirty="0" smtClean="0">
              <a:latin typeface="Times New Roman" pitchFamily="18" charset="0"/>
              <a:cs typeface="Times New Roman" pitchFamily="18" charset="0"/>
            </a:endParaRPr>
          </a:p>
          <a:p>
            <a:pPr>
              <a:buNone/>
            </a:pPr>
            <a:r>
              <a:rPr lang="uk-UA" sz="1400" i="1" dirty="0" smtClean="0">
                <a:latin typeface="Times New Roman" pitchFamily="18" charset="0"/>
                <a:cs typeface="Times New Roman" pitchFamily="18" charset="0"/>
              </a:rPr>
              <a:t>Щоб </a:t>
            </a:r>
            <a:r>
              <a:rPr lang="uk-UA" sz="1400" i="1" dirty="0" err="1" smtClean="0">
                <a:latin typeface="Times New Roman" pitchFamily="18" charset="0"/>
                <a:cs typeface="Times New Roman" pitchFamily="18" charset="0"/>
              </a:rPr>
              <a:t>жить</a:t>
            </a:r>
            <a:r>
              <a:rPr lang="uk-UA" sz="1400" i="1" dirty="0" smtClean="0">
                <a:latin typeface="Times New Roman" pitchFamily="18" charset="0"/>
                <a:cs typeface="Times New Roman" pitchFamily="18" charset="0"/>
              </a:rPr>
              <a:t> – ні в кого правди не питаюсь.</a:t>
            </a:r>
            <a:endParaRPr lang="ru-RU" sz="1400" i="1" dirty="0" smtClean="0">
              <a:latin typeface="Times New Roman" pitchFamily="18" charset="0"/>
              <a:cs typeface="Times New Roman" pitchFamily="18" charset="0"/>
            </a:endParaRPr>
          </a:p>
          <a:p>
            <a:pPr>
              <a:buNone/>
            </a:pPr>
            <a:r>
              <a:rPr lang="uk-UA" sz="1400" i="1" dirty="0" smtClean="0">
                <a:latin typeface="Times New Roman" pitchFamily="18" charset="0"/>
                <a:cs typeface="Times New Roman" pitchFamily="18" charset="0"/>
              </a:rPr>
              <a:t>Щоб </a:t>
            </a:r>
            <a:r>
              <a:rPr lang="uk-UA" sz="1400" i="1" dirty="0" err="1" smtClean="0">
                <a:latin typeface="Times New Roman" pitchFamily="18" charset="0"/>
                <a:cs typeface="Times New Roman" pitchFamily="18" charset="0"/>
              </a:rPr>
              <a:t>жить</a:t>
            </a:r>
            <a:r>
              <a:rPr lang="uk-UA" sz="1400" i="1" dirty="0" smtClean="0">
                <a:latin typeface="Times New Roman" pitchFamily="18" charset="0"/>
                <a:cs typeface="Times New Roman" pitchFamily="18" charset="0"/>
              </a:rPr>
              <a:t> – я всі кайдани розірву.</a:t>
            </a:r>
            <a:endParaRPr lang="ru-RU" sz="1400" i="1" dirty="0" smtClean="0">
              <a:latin typeface="Times New Roman" pitchFamily="18" charset="0"/>
              <a:cs typeface="Times New Roman" pitchFamily="18" charset="0"/>
            </a:endParaRPr>
          </a:p>
          <a:p>
            <a:pPr>
              <a:buNone/>
            </a:pPr>
            <a:r>
              <a:rPr lang="uk-UA" sz="1400" i="1" dirty="0" smtClean="0">
                <a:latin typeface="Times New Roman" pitchFamily="18" charset="0"/>
                <a:cs typeface="Times New Roman" pitchFamily="18" charset="0"/>
              </a:rPr>
              <a:t>Я стверджуюсь, я </a:t>
            </a:r>
            <a:r>
              <a:rPr lang="uk-UA" sz="1400" i="1" dirty="0" err="1" smtClean="0">
                <a:latin typeface="Times New Roman" pitchFamily="18" charset="0"/>
                <a:cs typeface="Times New Roman" pitchFamily="18" charset="0"/>
              </a:rPr>
              <a:t>утверждаюсь</a:t>
            </a:r>
            <a:r>
              <a:rPr lang="uk-UA" sz="1400" i="1" dirty="0" smtClean="0">
                <a:latin typeface="Times New Roman" pitchFamily="18" charset="0"/>
                <a:cs typeface="Times New Roman" pitchFamily="18" charset="0"/>
              </a:rPr>
              <a:t>, </a:t>
            </a:r>
            <a:endParaRPr lang="ru-RU" sz="1400" i="1" dirty="0" smtClean="0">
              <a:latin typeface="Times New Roman" pitchFamily="18" charset="0"/>
              <a:cs typeface="Times New Roman" pitchFamily="18" charset="0"/>
            </a:endParaRPr>
          </a:p>
          <a:p>
            <a:pPr>
              <a:buNone/>
            </a:pPr>
            <a:r>
              <a:rPr lang="uk-UA" sz="1400" i="1" dirty="0" smtClean="0">
                <a:latin typeface="Times New Roman" pitchFamily="18" charset="0"/>
                <a:cs typeface="Times New Roman" pitchFamily="18" charset="0"/>
              </a:rPr>
              <a:t>Бо я живу.</a:t>
            </a:r>
            <a:endParaRPr lang="ru-RU" sz="1400" i="1" dirty="0" smtClean="0">
              <a:latin typeface="Times New Roman" pitchFamily="18" charset="0"/>
              <a:cs typeface="Times New Roman" pitchFamily="18" charset="0"/>
            </a:endParaRPr>
          </a:p>
          <a:p>
            <a:pPr>
              <a:buNone/>
            </a:pPr>
            <a:r>
              <a:rPr lang="uk-UA" sz="1400" dirty="0" smtClean="0">
                <a:latin typeface="Times New Roman" pitchFamily="18" charset="0"/>
                <a:cs typeface="Times New Roman" pitchFamily="18" charset="0"/>
              </a:rPr>
              <a:t>				П.Тичина</a:t>
            </a:r>
            <a:endParaRPr lang="uk-UA" sz="1400" dirty="0">
              <a:latin typeface="Times New Roman" pitchFamily="18" charset="0"/>
              <a:cs typeface="Times New Roman" pitchFamily="18" charset="0"/>
            </a:endParaRPr>
          </a:p>
        </p:txBody>
      </p:sp>
      <p:sp>
        <p:nvSpPr>
          <p:cNvPr id="6" name="TextBox 5"/>
          <p:cNvSpPr txBox="1"/>
          <p:nvPr/>
        </p:nvSpPr>
        <p:spPr>
          <a:xfrm>
            <a:off x="4000496" y="1000108"/>
            <a:ext cx="838499" cy="369332"/>
          </a:xfrm>
          <a:prstGeom prst="rect">
            <a:avLst/>
          </a:prstGeom>
          <a:noFill/>
        </p:spPr>
        <p:txBody>
          <a:bodyPr wrap="none" rtlCol="0">
            <a:spAutoFit/>
          </a:bodyPr>
          <a:lstStyle/>
          <a:p>
            <a:pPr algn="ctr"/>
            <a:r>
              <a:rPr lang="uk-UA" b="1" dirty="0" smtClean="0"/>
              <a:t>Вступ</a:t>
            </a:r>
            <a:endParaRPr lang="uk-UA"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fontScale="90000"/>
          </a:bodyPr>
          <a:lstStyle/>
          <a:p>
            <a:r>
              <a:rPr lang="uk-UA" sz="1200" dirty="0" smtClean="0">
                <a:solidFill>
                  <a:schemeClr val="tx1"/>
                </a:solidFill>
                <a:cs typeface="Times New Roman" pitchFamily="18" charset="0"/>
              </a:rPr>
              <a:t>СТЕЖКАМИ КУЛЬТУРНОЇ ТА ІСТОРИЧНОЇ СПАДЩИНИ РЕГІОНУ</a:t>
            </a:r>
            <a:endParaRPr lang="uk-UA" sz="1200" dirty="0">
              <a:solidFill>
                <a:schemeClr val="tx1"/>
              </a:solidFill>
            </a:endParaRPr>
          </a:p>
        </p:txBody>
      </p:sp>
      <p:sp>
        <p:nvSpPr>
          <p:cNvPr id="4" name="Содержимое 3"/>
          <p:cNvSpPr>
            <a:spLocks noGrp="1"/>
          </p:cNvSpPr>
          <p:nvPr>
            <p:ph sz="half" idx="1"/>
          </p:nvPr>
        </p:nvSpPr>
        <p:spPr>
          <a:xfrm>
            <a:off x="500034" y="714356"/>
            <a:ext cx="4038600" cy="5857916"/>
          </a:xfrm>
        </p:spPr>
        <p:txBody>
          <a:bodyPr>
            <a:noAutofit/>
          </a:bodyPr>
          <a:lstStyle/>
          <a:p>
            <a:pPr marL="0" indent="180000">
              <a:spcBef>
                <a:spcPts val="0"/>
              </a:spcBef>
              <a:buNone/>
            </a:pPr>
            <a:r>
              <a:rPr lang="uk-UA" sz="1400" dirty="0" smtClean="0">
                <a:latin typeface="Times New Roman" pitchFamily="18" charset="0"/>
                <a:cs typeface="Times New Roman" pitchFamily="18" charset="0"/>
              </a:rPr>
              <a:t>Будь яка держава міцна своїм народом, який формує її історію. На долю молодого покоління 30-х років випало випробування війною. Давно замовкли гармати, заросли травою окопи, загоїлись рани спотворені вогняним шквалом війни, над густо политою кров’ю землею знову мирне небо.</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Чим далі відходять в історію події Великої Вітчизняної війни, тим яскравіше постає перед нами великий подвиг поколінь, які ціною неймовірних зусиль перемогли ненависного ворога. </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Історія Великої Вітчизняної війни написана кров’ю хоробрих. Війна пройшла через серце нашого народу. По різному можна ставитися до тих подій, але хіба можна забути тих, хто поліг у боях, хто віддав своє життя заради миру майбутніх поколінь. </a:t>
            </a:r>
          </a:p>
          <a:p>
            <a:pPr marL="0" indent="180000">
              <a:spcBef>
                <a:spcPts val="0"/>
              </a:spcBef>
              <a:buNone/>
            </a:pPr>
            <a:r>
              <a:rPr lang="uk-UA" sz="1400" dirty="0" smtClean="0">
                <a:latin typeface="Times New Roman" pitchFamily="18" charset="0"/>
                <a:cs typeface="Times New Roman" pitchFamily="18" charset="0"/>
              </a:rPr>
              <a:t>Ветерани… Їх молодість обпалена війною. Вони пройшли скрізь сирі окопи і бліндажі, голод і холод, хвороби і рани. Їхні груди вкриті медалями, а на скронях сивина. Вони пам’ятають ті страшні часи. І неможливо позбутися нав’язливої  думки: а прийде ж день, коли піде з життя останній з цих літніх людей з орденами та медалями. Піде у вічність, понесе з собою живі спогади про жахливі події війни.</a:t>
            </a:r>
            <a:endParaRPr lang="ru-RU" sz="1400" dirty="0" smtClean="0">
              <a:latin typeface="Times New Roman" pitchFamily="18" charset="0"/>
              <a:cs typeface="Times New Roman" pitchFamily="18" charset="0"/>
            </a:endParaRPr>
          </a:p>
          <a:p>
            <a:pPr marL="0" indent="180000">
              <a:spcBef>
                <a:spcPts val="0"/>
              </a:spcBef>
              <a:buNone/>
            </a:pPr>
            <a:endParaRPr lang="ru-RU" sz="14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p:txBody>
      </p:sp>
      <p:sp>
        <p:nvSpPr>
          <p:cNvPr id="5" name="Содержимое 4"/>
          <p:cNvSpPr>
            <a:spLocks noGrp="1"/>
          </p:cNvSpPr>
          <p:nvPr>
            <p:ph sz="half" idx="2"/>
          </p:nvPr>
        </p:nvSpPr>
        <p:spPr>
          <a:xfrm>
            <a:off x="4572000" y="642918"/>
            <a:ext cx="4038600" cy="6000792"/>
          </a:xfrm>
        </p:spPr>
        <p:txBody>
          <a:bodyPr>
            <a:normAutofit fontScale="55000" lnSpcReduction="20000"/>
          </a:bodyPr>
          <a:lstStyle/>
          <a:p>
            <a:pPr marL="0" indent="180000">
              <a:lnSpc>
                <a:spcPct val="120000"/>
              </a:lnSpc>
              <a:spcBef>
                <a:spcPts val="0"/>
              </a:spcBef>
              <a:buNone/>
            </a:pPr>
            <a:r>
              <a:rPr lang="uk-UA" sz="2500" dirty="0" smtClean="0">
                <a:latin typeface="Times New Roman" pitchFamily="18" charset="0"/>
                <a:cs typeface="Times New Roman" pitchFamily="18" charset="0"/>
              </a:rPr>
              <a:t>Час безжалісно ослаблює в серцях і душах поколінь пам’ять про подвиг захисників Вітчизни. </a:t>
            </a:r>
            <a:endParaRPr lang="ru-RU" sz="2500" dirty="0" smtClean="0">
              <a:latin typeface="Times New Roman" pitchFamily="18" charset="0"/>
              <a:cs typeface="Times New Roman" pitchFamily="18" charset="0"/>
            </a:endParaRPr>
          </a:p>
          <a:p>
            <a:pPr marL="0" indent="180000">
              <a:lnSpc>
                <a:spcPct val="120000"/>
              </a:lnSpc>
              <a:spcBef>
                <a:spcPts val="0"/>
              </a:spcBef>
              <a:buNone/>
            </a:pPr>
            <a:r>
              <a:rPr lang="uk-UA" sz="2500" dirty="0" smtClean="0">
                <a:latin typeface="Times New Roman" pitchFamily="18" charset="0"/>
                <a:cs typeface="Times New Roman" pitchFamily="18" charset="0"/>
              </a:rPr>
              <a:t>Вивчення теми історії Великої Вітчизняної війни присвячено багато праць, в яких вчені-історики  вивчають причини війни та її наслідки. Видана велика кількість літератури, багатотомні праці, мемуари учасників  війни. Але напевно дізнатися усієї правди про цей період ми все таки не зможемо. По різному складаються думки вчених, політиків щодо оцінки подій 1941-1945рр. Одні намагаються уяснити їх страждання та героїзм, інші навпаки принизити життєво-моральний дух радянського народу, а деякі стоять на позиціях, щоб не ворушити  минуле і залишити все таким, як воно є. Боляче чути від наших горе-політиків зневажливе ставлення до героїчних подвигів народу у війні. Невже  ветерани заслужили такого відношення до себе? Боляче чути в їхню адресу не обґрунтовані звинувачення, що вони являються окупантами на рідній землі. Історія не прощає, коли з її великої книги життя безжалісно вириваються і не вшановуються сторінки минулого.</a:t>
            </a:r>
            <a:endParaRPr lang="ru-RU" sz="2500" dirty="0" smtClean="0">
              <a:latin typeface="Times New Roman" pitchFamily="18" charset="0"/>
              <a:cs typeface="Times New Roman" pitchFamily="18" charset="0"/>
            </a:endParaRPr>
          </a:p>
          <a:p>
            <a:pPr marL="0" indent="180000">
              <a:lnSpc>
                <a:spcPct val="120000"/>
              </a:lnSpc>
              <a:spcBef>
                <a:spcPts val="0"/>
              </a:spcBef>
              <a:buNone/>
            </a:pPr>
            <a:r>
              <a:rPr lang="uk-UA" sz="2500" dirty="0" smtClean="0">
                <a:latin typeface="Times New Roman" pitchFamily="18" charset="0"/>
                <a:cs typeface="Times New Roman" pitchFamily="18" charset="0"/>
              </a:rPr>
              <a:t>Актуальність теми Великої Вітчизняної війни полягає в тому, що ця трагедія  залишила глибокий слід в долі українського народу. Не було жодної  сім’ї, яка б не зазнала втрат від війни.</a:t>
            </a:r>
            <a:endParaRPr lang="ru-RU" sz="25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fontScale="90000"/>
          </a:bodyPr>
          <a:lstStyle/>
          <a:p>
            <a:r>
              <a:rPr lang="uk-UA" sz="1200" dirty="0" smtClean="0">
                <a:solidFill>
                  <a:schemeClr val="tx1"/>
                </a:solidFill>
                <a:cs typeface="Times New Roman" pitchFamily="18" charset="0"/>
              </a:rPr>
              <a:t>СТЕЖКАМИ КУЛЬТУРНОЇ ТА ІСТОРИЧНОЇ СПАДЩИНИ РЕГІОНУ</a:t>
            </a:r>
            <a:endParaRPr lang="uk-UA" sz="1200" dirty="0">
              <a:solidFill>
                <a:schemeClr val="tx1"/>
              </a:solidFill>
            </a:endParaRPr>
          </a:p>
        </p:txBody>
      </p:sp>
      <p:sp>
        <p:nvSpPr>
          <p:cNvPr id="4" name="Содержимое 3"/>
          <p:cNvSpPr>
            <a:spLocks noGrp="1"/>
          </p:cNvSpPr>
          <p:nvPr>
            <p:ph sz="half" idx="1"/>
          </p:nvPr>
        </p:nvSpPr>
        <p:spPr/>
        <p:txBody>
          <a:bodyPr>
            <a:normAutofit/>
          </a:bodyPr>
          <a:lstStyle/>
          <a:p>
            <a:pPr lvl="0"/>
            <a:r>
              <a:rPr lang="uk-UA" sz="1400" dirty="0" smtClean="0">
                <a:latin typeface="Times New Roman" pitchFamily="18" charset="0"/>
                <a:cs typeface="Times New Roman" pitchFamily="18" charset="0"/>
              </a:rPr>
              <a:t>Війну на своїх плечах виніс простий радянський солдат. Саме радянський. Адже тоді питання національності не стояло   так гостро як в сучасному суспільстві.</a:t>
            </a:r>
            <a:endParaRPr lang="ru-RU" sz="1400" dirty="0" smtClean="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Про війну необхідно говорити правду, якою б гіркою вона не була. Виховувати справжніх патріотів України, ми можемо лише  на історичній правді. </a:t>
            </a:r>
            <a:endParaRPr lang="ru-RU" sz="1400" dirty="0" smtClean="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Важливе значення при цьому має новий підхід для вивчення й розуміння Великої Вітчизняної війни. Те, що було призабуто, чим нехтували свідомо було залишено далеко в архівних матеріалах. Велика Вітчизняна війна принесла для українського народу не лише розруху, сльози, біль,  а й братовбивчу війну на території Західної України.</a:t>
            </a:r>
            <a:endParaRPr lang="ru-RU" sz="1400" dirty="0" smtClean="0">
              <a:latin typeface="Times New Roman" pitchFamily="18" charset="0"/>
              <a:cs typeface="Times New Roman" pitchFamily="18" charset="0"/>
            </a:endParaRPr>
          </a:p>
          <a:p>
            <a:pPr>
              <a:buClrTx/>
              <a:buFont typeface="Arial" pitchFamily="34" charset="0"/>
              <a:buChar char="•"/>
            </a:pPr>
            <a:endParaRPr lang="uk-UA" sz="1400" dirty="0">
              <a:latin typeface="Times New Roman" pitchFamily="18" charset="0"/>
              <a:cs typeface="Times New Roman" pitchFamily="18" charset="0"/>
            </a:endParaRPr>
          </a:p>
        </p:txBody>
      </p:sp>
      <p:sp>
        <p:nvSpPr>
          <p:cNvPr id="6" name="TextBox 5"/>
          <p:cNvSpPr txBox="1"/>
          <p:nvPr/>
        </p:nvSpPr>
        <p:spPr>
          <a:xfrm>
            <a:off x="2428860" y="1000108"/>
            <a:ext cx="4064446" cy="369332"/>
          </a:xfrm>
          <a:prstGeom prst="rect">
            <a:avLst/>
          </a:prstGeom>
          <a:noFill/>
        </p:spPr>
        <p:txBody>
          <a:bodyPr wrap="none" rtlCol="0">
            <a:spAutoFit/>
          </a:bodyPr>
          <a:lstStyle/>
          <a:p>
            <a:r>
              <a:rPr lang="uk-UA" dirty="0"/>
              <a:t>Ми, молоде покоління, вважаємо що:</a:t>
            </a:r>
          </a:p>
        </p:txBody>
      </p:sp>
      <p:pic>
        <p:nvPicPr>
          <p:cNvPr id="16385" name="Picture 1" descr="H:\21.09.2011г. День партизанской славы\DSC09048.JPG"/>
          <p:cNvPicPr>
            <a:picLocks noGrp="1" noChangeAspect="1" noChangeArrowheads="1"/>
          </p:cNvPicPr>
          <p:nvPr>
            <p:ph sz="half" idx="2"/>
          </p:nvPr>
        </p:nvPicPr>
        <p:blipFill>
          <a:blip r:embed="rId2" cstate="print"/>
          <a:srcRect/>
          <a:stretch>
            <a:fillRect/>
          </a:stretch>
        </p:blipFill>
        <p:spPr bwMode="auto">
          <a:xfrm>
            <a:off x="4572000" y="2143116"/>
            <a:ext cx="4038600" cy="30289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fontScale="90000"/>
          </a:bodyPr>
          <a:lstStyle/>
          <a:p>
            <a:r>
              <a:rPr lang="uk-UA" sz="1100" dirty="0" smtClean="0">
                <a:solidFill>
                  <a:schemeClr val="tx1"/>
                </a:solidFill>
                <a:cs typeface="Times New Roman" pitchFamily="18" charset="0"/>
              </a:rPr>
              <a:t>СТЕЖКАМИ КУЛЬТУРНОЇ ТА ІСТОРИЧНОЇ СПАДЩИНИ РЕГІОНУ</a:t>
            </a:r>
          </a:p>
        </p:txBody>
      </p:sp>
      <p:sp>
        <p:nvSpPr>
          <p:cNvPr id="6" name="Содержимое 5"/>
          <p:cNvSpPr>
            <a:spLocks noGrp="1"/>
          </p:cNvSpPr>
          <p:nvPr>
            <p:ph sz="half" idx="1"/>
          </p:nvPr>
        </p:nvSpPr>
        <p:spPr/>
        <p:txBody>
          <a:bodyPr>
            <a:normAutofit/>
          </a:bodyPr>
          <a:lstStyle/>
          <a:p>
            <a:pPr lvl="0"/>
            <a:r>
              <a:rPr lang="uk-UA" sz="1400" dirty="0" smtClean="0">
                <a:latin typeface="Times New Roman" pitchFamily="18" charset="0"/>
                <a:cs typeface="Times New Roman" pitchFamily="18" charset="0"/>
              </a:rPr>
              <a:t>ознайомлення та опрацювання матеріалів цього періоду;</a:t>
            </a:r>
            <a:endParaRPr lang="ru-RU" sz="1400" dirty="0" smtClean="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 всебічного вивчення зібраних фотографій, документів, спогадів;</a:t>
            </a:r>
            <a:endParaRPr lang="ru-RU" sz="1400" dirty="0" smtClean="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використання та експонування зібраних матеріалів на уроці;</a:t>
            </a:r>
            <a:endParaRPr lang="ru-RU" sz="1400" dirty="0" smtClean="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оформлення кімнат бойової слави,  створення музеїв;</a:t>
            </a:r>
            <a:endParaRPr lang="ru-RU" sz="1400" dirty="0" smtClean="0">
              <a:latin typeface="Times New Roman" pitchFamily="18" charset="0"/>
              <a:cs typeface="Times New Roman" pitchFamily="18" charset="0"/>
            </a:endParaRPr>
          </a:p>
          <a:p>
            <a:pPr lvl="0"/>
            <a:r>
              <a:rPr lang="uk-UA" sz="1400" dirty="0" smtClean="0">
                <a:latin typeface="Times New Roman" pitchFamily="18" charset="0"/>
                <a:cs typeface="Times New Roman" pitchFamily="18" charset="0"/>
              </a:rPr>
              <a:t>зустрічі з очевидцями, ветеранами, свідками тих подій допомагає  молоді правильно оцінювати,  розуміти історичну дійсність і дають прекрасний матеріал для дослідницької роботи. </a:t>
            </a:r>
            <a:endParaRPr lang="ru-RU" sz="14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p:txBody>
      </p:sp>
      <p:sp>
        <p:nvSpPr>
          <p:cNvPr id="8" name="TextBox 7"/>
          <p:cNvSpPr txBox="1"/>
          <p:nvPr/>
        </p:nvSpPr>
        <p:spPr>
          <a:xfrm>
            <a:off x="1928794" y="785794"/>
            <a:ext cx="4568751" cy="1200329"/>
          </a:xfrm>
          <a:prstGeom prst="rect">
            <a:avLst/>
          </a:prstGeom>
          <a:noFill/>
        </p:spPr>
        <p:txBody>
          <a:bodyPr wrap="none" rtlCol="0">
            <a:spAutoFit/>
          </a:bodyPr>
          <a:lstStyle/>
          <a:p>
            <a:pPr algn="ctr"/>
            <a:r>
              <a:rPr lang="uk-UA" dirty="0"/>
              <a:t>Тема дослідження </a:t>
            </a:r>
            <a:r>
              <a:rPr lang="uk-UA" dirty="0" smtClean="0"/>
              <a:t>створює</a:t>
            </a:r>
          </a:p>
          <a:p>
            <a:pPr algn="ctr"/>
            <a:r>
              <a:rPr lang="uk-UA" dirty="0" smtClean="0"/>
              <a:t> </a:t>
            </a:r>
            <a:r>
              <a:rPr lang="uk-UA" dirty="0"/>
              <a:t>сприятливі умови для залучення учнів </a:t>
            </a:r>
            <a:r>
              <a:rPr lang="uk-UA" dirty="0" smtClean="0"/>
              <a:t>до</a:t>
            </a:r>
          </a:p>
          <a:p>
            <a:pPr algn="ctr"/>
            <a:r>
              <a:rPr lang="uk-UA" dirty="0" smtClean="0"/>
              <a:t> </a:t>
            </a:r>
            <a:r>
              <a:rPr lang="uk-UA" dirty="0"/>
              <a:t>краєзнавчої роботи:</a:t>
            </a:r>
            <a:endParaRPr lang="ru-RU" dirty="0"/>
          </a:p>
          <a:p>
            <a:endParaRPr lang="uk-UA" dirty="0"/>
          </a:p>
        </p:txBody>
      </p:sp>
      <p:pic>
        <p:nvPicPr>
          <p:cNvPr id="15361" name="Picture 1" descr="H:\21.09.2011г. День партизанской славы\DSC09021.JPG"/>
          <p:cNvPicPr>
            <a:picLocks noGrp="1" noChangeAspect="1" noChangeArrowheads="1"/>
          </p:cNvPicPr>
          <p:nvPr>
            <p:ph sz="half" idx="2"/>
          </p:nvPr>
        </p:nvPicPr>
        <p:blipFill>
          <a:blip r:embed="rId2" cstate="print"/>
          <a:srcRect/>
          <a:stretch>
            <a:fillRect/>
          </a:stretch>
        </p:blipFill>
        <p:spPr bwMode="auto">
          <a:xfrm>
            <a:off x="4572000" y="2428868"/>
            <a:ext cx="4038600" cy="30289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fontScale="90000"/>
          </a:bodyPr>
          <a:lstStyle/>
          <a:p>
            <a:r>
              <a:rPr lang="uk-UA" sz="11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500034" y="1214422"/>
            <a:ext cx="4038600" cy="4434840"/>
          </a:xfrm>
        </p:spPr>
        <p:txBody>
          <a:bodyPr>
            <a:normAutofit/>
          </a:bodyPr>
          <a:lstStyle/>
          <a:p>
            <a:pPr marL="0" indent="180000" algn="just">
              <a:spcBef>
                <a:spcPts val="0"/>
              </a:spcBef>
              <a:buNone/>
            </a:pPr>
            <a:r>
              <a:rPr lang="uk-UA" sz="1400" dirty="0" smtClean="0">
                <a:latin typeface="Times New Roman" pitchFamily="18" charset="0"/>
                <a:cs typeface="Times New Roman" pitchFamily="18" charset="0"/>
              </a:rPr>
              <a:t>Велика Вітчизняна війна стала великим випробуванням для радянського народу. Війна, яку народ вів в ім’я свободи, в ім’я своєї Батьківщини. </a:t>
            </a:r>
            <a:endParaRPr lang="ru-RU" sz="1400" dirty="0" smtClean="0">
              <a:latin typeface="Times New Roman" pitchFamily="18" charset="0"/>
              <a:cs typeface="Times New Roman" pitchFamily="18" charset="0"/>
            </a:endParaRPr>
          </a:p>
          <a:p>
            <a:pPr marL="0" indent="180000" algn="just">
              <a:spcBef>
                <a:spcPts val="0"/>
              </a:spcBef>
              <a:buNone/>
            </a:pPr>
            <a:r>
              <a:rPr lang="uk-UA" sz="1400" dirty="0" smtClean="0">
                <a:latin typeface="Times New Roman" pitchFamily="18" charset="0"/>
                <a:cs typeface="Times New Roman" pitchFamily="18" charset="0"/>
              </a:rPr>
              <a:t>В 1941 році фашистська армія напала на Радянський Союз і за короткий період була окуповано велика територія країни. Згідно плану "Ост", які був розроблений німецьким керівництвом, масовому знищенню підлягали росіяни, білоруси, українці, особливим було відношення до євреїв та циган. План був побудований на теорії расової винятковості німецької нації. Землі, що вивільнялися від цих народів передбачалося заселити німцями і після колонізації включити до складу третього рейху. Окуповані  землі були розчленовані на два </a:t>
            </a:r>
            <a:r>
              <a:rPr lang="uk-UA" sz="1400" dirty="0" err="1" smtClean="0">
                <a:latin typeface="Times New Roman" pitchFamily="18" charset="0"/>
                <a:cs typeface="Times New Roman" pitchFamily="18" charset="0"/>
              </a:rPr>
              <a:t>рейхскомісаріата</a:t>
            </a:r>
            <a:r>
              <a:rPr lang="uk-UA" sz="1400" dirty="0" smtClean="0">
                <a:latin typeface="Times New Roman" pitchFamily="18" charset="0"/>
                <a:cs typeface="Times New Roman" pitchFamily="18" charset="0"/>
              </a:rPr>
              <a:t> "</a:t>
            </a:r>
            <a:r>
              <a:rPr lang="uk-UA" sz="1400" dirty="0" err="1" smtClean="0">
                <a:latin typeface="Times New Roman" pitchFamily="18" charset="0"/>
                <a:cs typeface="Times New Roman" pitchFamily="18" charset="0"/>
              </a:rPr>
              <a:t>Остланд</a:t>
            </a:r>
            <a:r>
              <a:rPr lang="uk-UA" sz="1400" dirty="0" smtClean="0">
                <a:latin typeface="Times New Roman" pitchFamily="18" charset="0"/>
                <a:cs typeface="Times New Roman" pitchFamily="18" charset="0"/>
              </a:rPr>
              <a:t>" і "Україна". Тут хазяйнували військово-польові комендатури.</a:t>
            </a:r>
            <a:endParaRPr lang="ru-RU" sz="14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p:txBody>
      </p:sp>
      <p:pic>
        <p:nvPicPr>
          <p:cNvPr id="6" name="Содержимое 5" descr="ARMMIX7CA3A64OFCAQ9I7RQCAWYKKY5CA1TRJ06CATU0YTJCAT0STVPCAHEVBRWCA1L4BJGCA0FI2GSCAYGQV22CAVQVXIDCAR1OY0NCA2FL3V3CA525YSRCAKVWHLHCA6TWPPPCA6FGIWICAN403RFCACMFAHI.jpg"/>
          <p:cNvPicPr>
            <a:picLocks noGrp="1" noChangeAspect="1"/>
          </p:cNvPicPr>
          <p:nvPr>
            <p:ph sz="half" idx="2"/>
          </p:nvPr>
        </p:nvPicPr>
        <p:blipFill>
          <a:blip r:embed="rId2"/>
          <a:stretch>
            <a:fillRect/>
          </a:stretch>
        </p:blipFill>
        <p:spPr>
          <a:xfrm>
            <a:off x="1428728" y="5143512"/>
            <a:ext cx="1928825" cy="1471010"/>
          </a:xfrm>
        </p:spPr>
      </p:pic>
      <p:sp>
        <p:nvSpPr>
          <p:cNvPr id="5" name="TextBox 4"/>
          <p:cNvSpPr txBox="1"/>
          <p:nvPr/>
        </p:nvSpPr>
        <p:spPr>
          <a:xfrm>
            <a:off x="1000100" y="571480"/>
            <a:ext cx="7221592" cy="923330"/>
          </a:xfrm>
          <a:prstGeom prst="rect">
            <a:avLst/>
          </a:prstGeom>
          <a:noFill/>
        </p:spPr>
        <p:txBody>
          <a:bodyPr wrap="square" rtlCol="0">
            <a:spAutoFit/>
          </a:bodyPr>
          <a:lstStyle/>
          <a:p>
            <a:pPr algn="ctr"/>
            <a:r>
              <a:rPr lang="uk-UA" b="1" dirty="0" smtClean="0"/>
              <a:t>І.Партизанський </a:t>
            </a:r>
            <a:r>
              <a:rPr lang="uk-UA" b="1" dirty="0"/>
              <a:t>рух опору </a:t>
            </a:r>
            <a:endParaRPr lang="uk-UA" b="1" dirty="0" smtClean="0"/>
          </a:p>
          <a:p>
            <a:pPr algn="ctr"/>
            <a:r>
              <a:rPr lang="uk-UA" b="1" dirty="0" smtClean="0"/>
              <a:t>в </a:t>
            </a:r>
            <a:r>
              <a:rPr lang="uk-UA" b="1" dirty="0"/>
              <a:t>період Великої Вітчизняної війни</a:t>
            </a:r>
            <a:endParaRPr lang="ru-RU" b="1" dirty="0"/>
          </a:p>
          <a:p>
            <a:endParaRPr lang="uk-UA" dirty="0"/>
          </a:p>
        </p:txBody>
      </p:sp>
      <p:pic>
        <p:nvPicPr>
          <p:cNvPr id="7" name="Рисунок 6" descr="A3A6GV8CAPHAN10CA1YAMQFCAVC3LN6CAYF728GCAXL0K70CALODJS8CABD6AHTCA6L5Z5JCA8D7GX3CADVGT8KCAK20IUPCAL0HP0UCA6NKJHTCAE2YH01CAXYK5BRCAGQAQGZCAP6YL6XCAG0V13ICAAC5GBT.jpg"/>
          <p:cNvPicPr>
            <a:picLocks noChangeAspect="1"/>
          </p:cNvPicPr>
          <p:nvPr/>
        </p:nvPicPr>
        <p:blipFill>
          <a:blip r:embed="rId3"/>
          <a:stretch>
            <a:fillRect/>
          </a:stretch>
        </p:blipFill>
        <p:spPr>
          <a:xfrm>
            <a:off x="4857752" y="1285860"/>
            <a:ext cx="2143140" cy="1605286"/>
          </a:xfrm>
          <a:prstGeom prst="rect">
            <a:avLst/>
          </a:prstGeom>
        </p:spPr>
      </p:pic>
      <p:pic>
        <p:nvPicPr>
          <p:cNvPr id="8" name="Рисунок 7" descr="war.jpg"/>
          <p:cNvPicPr>
            <a:picLocks noChangeAspect="1"/>
          </p:cNvPicPr>
          <p:nvPr/>
        </p:nvPicPr>
        <p:blipFill>
          <a:blip r:embed="rId4"/>
          <a:stretch>
            <a:fillRect/>
          </a:stretch>
        </p:blipFill>
        <p:spPr>
          <a:xfrm>
            <a:off x="5143504" y="3143248"/>
            <a:ext cx="3685943" cy="34156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fontScale="90000"/>
          </a:bodyPr>
          <a:lstStyle/>
          <a:p>
            <a:r>
              <a:rPr lang="uk-UA" sz="11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28596" y="857232"/>
            <a:ext cx="4038600" cy="5500726"/>
          </a:xfrm>
        </p:spPr>
        <p:txBody>
          <a:bodyPr>
            <a:normAutofit fontScale="92500"/>
          </a:bodyPr>
          <a:lstStyle/>
          <a:p>
            <a:pPr marL="0" indent="180000">
              <a:lnSpc>
                <a:spcPct val="110000"/>
              </a:lnSpc>
              <a:spcBef>
                <a:spcPts val="0"/>
              </a:spcBef>
              <a:buNone/>
            </a:pPr>
            <a:r>
              <a:rPr lang="ru-RU" sz="1500" dirty="0" smtClean="0">
                <a:latin typeface="Times New Roman" pitchFamily="18" charset="0"/>
                <a:cs typeface="Times New Roman" pitchFamily="18" charset="0"/>
              </a:rPr>
              <a:t> </a:t>
            </a:r>
            <a:r>
              <a:rPr lang="uk-UA" sz="1500" dirty="0" smtClean="0">
                <a:latin typeface="Times New Roman" pitchFamily="18" charset="0"/>
                <a:cs typeface="Times New Roman" pitchFamily="18" charset="0"/>
              </a:rPr>
              <a:t>Важким було літо 1941 року. Радянські війська чинили  опір ворогу, який зненацька напав на їх Батьківщину, але змушені були відступати. Німці наступали на всій лінії фронту. Фашистський солдат вступив на нашу землю. </a:t>
            </a:r>
            <a:endParaRPr lang="ru-RU" sz="1500" dirty="0" smtClean="0">
              <a:latin typeface="Times New Roman" pitchFamily="18" charset="0"/>
              <a:cs typeface="Times New Roman" pitchFamily="18" charset="0"/>
            </a:endParaRPr>
          </a:p>
          <a:p>
            <a:pPr marL="0" indent="180000">
              <a:lnSpc>
                <a:spcPct val="110000"/>
              </a:lnSpc>
              <a:spcBef>
                <a:spcPts val="0"/>
              </a:spcBef>
              <a:buNone/>
            </a:pPr>
            <a:r>
              <a:rPr lang="uk-UA" sz="1500" dirty="0" smtClean="0">
                <a:latin typeface="Times New Roman" pitchFamily="18" charset="0"/>
                <a:cs typeface="Times New Roman" pitchFamily="18" charset="0"/>
              </a:rPr>
              <a:t>В населення забирали продовольства, цінності, на примусові роботи вивозили молодь. За роки окупації  п’ять мільйонів людей відправлено на роботи до Німеччини. З Умані було вивезено 7 тисяч молоді. На занятих територіях фашисти створювали табори смерті і концтабори, в'язниці і гетто. Велися розправи з місцевим мирним населенням. </a:t>
            </a:r>
            <a:endParaRPr lang="ru-RU" sz="1500" dirty="0" smtClean="0">
              <a:latin typeface="Times New Roman" pitchFamily="18" charset="0"/>
              <a:cs typeface="Times New Roman" pitchFamily="18" charset="0"/>
            </a:endParaRPr>
          </a:p>
          <a:p>
            <a:pPr marL="0" indent="180000">
              <a:lnSpc>
                <a:spcPct val="110000"/>
              </a:lnSpc>
              <a:spcBef>
                <a:spcPts val="0"/>
              </a:spcBef>
              <a:buNone/>
            </a:pPr>
            <a:r>
              <a:rPr lang="uk-UA" sz="1500" dirty="0" smtClean="0">
                <a:latin typeface="Times New Roman" pitchFamily="18" charset="0"/>
                <a:cs typeface="Times New Roman" pitchFamily="18" charset="0"/>
              </a:rPr>
              <a:t>Проти такого режиму в тилу ворога розгортається народна партизанська війна. У вогні спалених сіл запалюється полум’я боротьбі проти ворога. І старі, і малі, хто міг тримати гвинтівки йшли в партизани. Партизанські загони поповнювали солдати та офіцери, які вийшли з оточення. Всі розуміли, що боротьба буде важкою, безжалісною (одна із перших героїв партизанів була З. </a:t>
            </a:r>
            <a:r>
              <a:rPr lang="uk-UA" sz="1500" dirty="0" err="1" smtClean="0">
                <a:latin typeface="Times New Roman" pitchFamily="18" charset="0"/>
                <a:cs typeface="Times New Roman" pitchFamily="18" charset="0"/>
              </a:rPr>
              <a:t>Космодем’янска</a:t>
            </a:r>
            <a:r>
              <a:rPr lang="uk-UA" sz="1500" dirty="0" smtClean="0">
                <a:latin typeface="Times New Roman" pitchFamily="18" charset="0"/>
                <a:cs typeface="Times New Roman" pitchFamily="18" charset="0"/>
              </a:rPr>
              <a:t>) .</a:t>
            </a:r>
            <a:endParaRPr lang="ru-RU" sz="1500" dirty="0" smtClean="0">
              <a:latin typeface="Times New Roman" pitchFamily="18" charset="0"/>
              <a:cs typeface="Times New Roman" pitchFamily="18" charset="0"/>
            </a:endParaRPr>
          </a:p>
          <a:p>
            <a:endParaRPr lang="uk-UA" sz="1400" dirty="0">
              <a:latin typeface="Times New Roman" pitchFamily="18" charset="0"/>
              <a:cs typeface="Times New Roman" pitchFamily="18" charset="0"/>
            </a:endParaRPr>
          </a:p>
        </p:txBody>
      </p:sp>
      <p:pic>
        <p:nvPicPr>
          <p:cNvPr id="5" name="Содержимое 4" descr="Зоя Космодемьянская.jpg"/>
          <p:cNvPicPr>
            <a:picLocks noGrp="1" noChangeAspect="1"/>
          </p:cNvPicPr>
          <p:nvPr>
            <p:ph sz="half" idx="2"/>
          </p:nvPr>
        </p:nvPicPr>
        <p:blipFill>
          <a:blip r:embed="rId2"/>
          <a:stretch>
            <a:fillRect/>
          </a:stretch>
        </p:blipFill>
        <p:spPr>
          <a:xfrm>
            <a:off x="5000628" y="3643314"/>
            <a:ext cx="3494579" cy="2000264"/>
          </a:xfrm>
        </p:spPr>
      </p:pic>
      <p:pic>
        <p:nvPicPr>
          <p:cNvPr id="6" name="Рисунок 5" descr="AOTS1Y0CAE19GYACAQZHPGTCAE7JK9OCA5B08LJCA4LLX62CA9VGKQ9CA36GE1RCAKNREIICAYPBNO6CA94EQBKCAUMC72PCAT2XQAPCASXN34PCAAWIFBJCA1IK0QRCA7N634QCAMQZW9ZCA49DTOOCA2CMLVB.jpg"/>
          <p:cNvPicPr>
            <a:picLocks noChangeAspect="1"/>
          </p:cNvPicPr>
          <p:nvPr/>
        </p:nvPicPr>
        <p:blipFill>
          <a:blip r:embed="rId3"/>
          <a:stretch>
            <a:fillRect/>
          </a:stretch>
        </p:blipFill>
        <p:spPr>
          <a:xfrm>
            <a:off x="5500694" y="1071546"/>
            <a:ext cx="2114550" cy="21621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229600" cy="204038"/>
          </a:xfrm>
        </p:spPr>
        <p:txBody>
          <a:bodyPr>
            <a:normAutofit fontScale="90000"/>
          </a:bodyPr>
          <a:lstStyle/>
          <a:p>
            <a:r>
              <a:rPr lang="uk-UA" sz="1100" dirty="0" smtClean="0">
                <a:solidFill>
                  <a:schemeClr val="tx1"/>
                </a:solidFill>
                <a:cs typeface="Times New Roman" pitchFamily="18" charset="0"/>
              </a:rPr>
              <a:t>СТЕЖКАМИ КУЛЬТУРНОЇ ТА ІСТОРИЧНОЇ СПАДЩИНИ РЕГІОНУ</a:t>
            </a:r>
          </a:p>
        </p:txBody>
      </p:sp>
      <p:sp>
        <p:nvSpPr>
          <p:cNvPr id="3" name="Содержимое 2"/>
          <p:cNvSpPr>
            <a:spLocks noGrp="1"/>
          </p:cNvSpPr>
          <p:nvPr>
            <p:ph sz="half" idx="1"/>
          </p:nvPr>
        </p:nvSpPr>
        <p:spPr>
          <a:xfrm>
            <a:off x="428596" y="1714488"/>
            <a:ext cx="4038600" cy="3857652"/>
          </a:xfrm>
        </p:spPr>
        <p:txBody>
          <a:bodyPr>
            <a:normAutofit/>
          </a:bodyPr>
          <a:lstStyle/>
          <a:p>
            <a:pPr marL="0" indent="180000">
              <a:spcBef>
                <a:spcPts val="0"/>
              </a:spcBef>
              <a:buNone/>
            </a:pPr>
            <a:r>
              <a:rPr lang="ru-RU"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Вони діяли всюди: в густих лісах України і Білорусії, в Одеських катакомбах. Ніде фашисти не відчували себе в безпеці. В народі партизанів, підпільників називали народними месниками. Партизани підривали військові частини, знищували склади з боєприпасами, пускали під укіс німецькі ешелони. Тисячі їх віддали своє життя в цій героїчній боротьбі проти ворога. </a:t>
            </a:r>
            <a:endParaRPr lang="ru-RU" sz="1400" dirty="0" smtClean="0">
              <a:latin typeface="Times New Roman" pitchFamily="18" charset="0"/>
              <a:cs typeface="Times New Roman" pitchFamily="18" charset="0"/>
            </a:endParaRPr>
          </a:p>
          <a:p>
            <a:pPr marL="0" indent="180000">
              <a:spcBef>
                <a:spcPts val="0"/>
              </a:spcBef>
              <a:buNone/>
            </a:pPr>
            <a:r>
              <a:rPr lang="uk-UA" sz="1400" dirty="0" smtClean="0">
                <a:latin typeface="Times New Roman" pitchFamily="18" charset="0"/>
                <a:cs typeface="Times New Roman" pitchFamily="18" charset="0"/>
              </a:rPr>
              <a:t>Перші радянські загони партизанів з’явилися під Черніговом, Сумами та </a:t>
            </a:r>
            <a:r>
              <a:rPr lang="uk-UA" sz="1400" dirty="0" err="1" smtClean="0">
                <a:latin typeface="Times New Roman" pitchFamily="18" charset="0"/>
                <a:cs typeface="Times New Roman" pitchFamily="18" charset="0"/>
              </a:rPr>
              <a:t>Брянщиною</a:t>
            </a:r>
            <a:r>
              <a:rPr lang="uk-UA" sz="1400" dirty="0" smtClean="0">
                <a:latin typeface="Times New Roman" pitchFamily="18" charset="0"/>
                <a:cs typeface="Times New Roman" pitchFamily="18" charset="0"/>
              </a:rPr>
              <a:t>  під керівництвом М.Н.</a:t>
            </a:r>
            <a:r>
              <a:rPr lang="uk-UA" sz="1400" dirty="0" err="1" smtClean="0">
                <a:latin typeface="Times New Roman" pitchFamily="18" charset="0"/>
                <a:cs typeface="Times New Roman" pitchFamily="18" charset="0"/>
              </a:rPr>
              <a:t>Попудренка</a:t>
            </a:r>
            <a:r>
              <a:rPr lang="uk-UA" sz="1400" dirty="0" smtClean="0">
                <a:latin typeface="Times New Roman" pitchFamily="18" charset="0"/>
                <a:cs typeface="Times New Roman" pitchFamily="18" charset="0"/>
              </a:rPr>
              <a:t> (1906-1943рр.) ,С.А. Ковпака </a:t>
            </a:r>
            <a:endParaRPr lang="uk-UA" sz="1400" dirty="0">
              <a:latin typeface="Times New Roman" pitchFamily="18" charset="0"/>
              <a:cs typeface="Times New Roman" pitchFamily="18" charset="0"/>
            </a:endParaRPr>
          </a:p>
        </p:txBody>
      </p:sp>
      <p:pic>
        <p:nvPicPr>
          <p:cNvPr id="7" name="Содержимое 6" descr="М.Н. Попудренко.jpg"/>
          <p:cNvPicPr>
            <a:picLocks noGrp="1" noChangeAspect="1"/>
          </p:cNvPicPr>
          <p:nvPr>
            <p:ph sz="half" idx="2"/>
          </p:nvPr>
        </p:nvPicPr>
        <p:blipFill>
          <a:blip r:embed="rId2"/>
          <a:stretch>
            <a:fillRect/>
          </a:stretch>
        </p:blipFill>
        <p:spPr>
          <a:xfrm>
            <a:off x="4929190" y="1000108"/>
            <a:ext cx="1676400" cy="2733675"/>
          </a:xfrm>
        </p:spPr>
      </p:pic>
      <p:pic>
        <p:nvPicPr>
          <p:cNvPr id="8" name="Рисунок 7" descr="С.Ковпак.jpg"/>
          <p:cNvPicPr>
            <a:picLocks noChangeAspect="1"/>
          </p:cNvPicPr>
          <p:nvPr/>
        </p:nvPicPr>
        <p:blipFill>
          <a:blip r:embed="rId3"/>
          <a:stretch>
            <a:fillRect/>
          </a:stretch>
        </p:blipFill>
        <p:spPr>
          <a:xfrm>
            <a:off x="6858016" y="3143248"/>
            <a:ext cx="1847850" cy="2466975"/>
          </a:xfrm>
          <a:prstGeom prst="rect">
            <a:avLst/>
          </a:prstGeom>
        </p:spPr>
      </p:pic>
      <p:sp>
        <p:nvSpPr>
          <p:cNvPr id="9" name="TextBox 8"/>
          <p:cNvSpPr txBox="1"/>
          <p:nvPr/>
        </p:nvSpPr>
        <p:spPr>
          <a:xfrm>
            <a:off x="5000628" y="3786190"/>
            <a:ext cx="1483548"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М.Н.</a:t>
            </a:r>
            <a:r>
              <a:rPr lang="uk-UA" sz="1400" dirty="0" err="1" smtClean="0">
                <a:latin typeface="Times New Roman" pitchFamily="18" charset="0"/>
                <a:cs typeface="Times New Roman" pitchFamily="18" charset="0"/>
              </a:rPr>
              <a:t>Попудренко</a:t>
            </a:r>
            <a:endParaRPr lang="uk-UA" sz="1400" dirty="0">
              <a:latin typeface="Times New Roman" pitchFamily="18" charset="0"/>
              <a:cs typeface="Times New Roman" pitchFamily="18" charset="0"/>
            </a:endParaRPr>
          </a:p>
        </p:txBody>
      </p:sp>
      <p:sp>
        <p:nvSpPr>
          <p:cNvPr id="10" name="TextBox 9"/>
          <p:cNvSpPr txBox="1"/>
          <p:nvPr/>
        </p:nvSpPr>
        <p:spPr>
          <a:xfrm>
            <a:off x="7358082" y="5715016"/>
            <a:ext cx="1073435" cy="307777"/>
          </a:xfrm>
          <a:prstGeom prst="rect">
            <a:avLst/>
          </a:prstGeom>
          <a:noFill/>
        </p:spPr>
        <p:txBody>
          <a:bodyPr wrap="none" rtlCol="0">
            <a:spAutoFit/>
          </a:bodyPr>
          <a:lstStyle/>
          <a:p>
            <a:r>
              <a:rPr lang="uk-UA" sz="1400" dirty="0" smtClean="0">
                <a:latin typeface="Times New Roman" pitchFamily="18" charset="0"/>
                <a:cs typeface="Times New Roman" pitchFamily="18" charset="0"/>
              </a:rPr>
              <a:t>С.А.Ковпак</a:t>
            </a:r>
            <a:endParaRPr lang="uk-UA" sz="1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TotalTime>
  <Words>3494</Words>
  <Application>Microsoft Office PowerPoint</Application>
  <PresentationFormat>Экран (4:3)</PresentationFormat>
  <Paragraphs>195</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Поток</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СТЕЖКАМИ КУЛЬТУРНОЇ ТА ІСТОРИЧНОЇ СПАДЩИНИ РЕГІОНУ</vt:lpstr>
      <vt:lpstr>Над проектом працювала творча група в складі:</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СТЕЖКАМИ КУЛЬТУРНОЇ ТА  ІСТОРИЧНОЇ СПАДЩИНИ РЕГІОНУ</dc:title>
  <dc:creator>Vovan</dc:creator>
  <cp:lastModifiedBy>Vovan</cp:lastModifiedBy>
  <cp:revision>51</cp:revision>
  <dcterms:created xsi:type="dcterms:W3CDTF">2012-02-29T19:42:43Z</dcterms:created>
  <dcterms:modified xsi:type="dcterms:W3CDTF">2012-03-01T21:22:24Z</dcterms:modified>
</cp:coreProperties>
</file>