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2"/>
    <p:sldMasterId id="2147483721" r:id="rId3"/>
    <p:sldMasterId id="2147483733" r:id="rId4"/>
    <p:sldMasterId id="2147483744" r:id="rId5"/>
    <p:sldMasterId id="2147483755" r:id="rId6"/>
    <p:sldMasterId id="2147483767" r:id="rId7"/>
  </p:sldMasterIdLst>
  <p:notesMasterIdLst>
    <p:notesMasterId r:id="rId37"/>
  </p:notesMasterIdLst>
  <p:handoutMasterIdLst>
    <p:handoutMasterId r:id="rId38"/>
  </p:handoutMasterIdLst>
  <p:sldIdLst>
    <p:sldId id="266" r:id="rId8"/>
    <p:sldId id="276" r:id="rId9"/>
    <p:sldId id="267" r:id="rId10"/>
    <p:sldId id="296" r:id="rId11"/>
    <p:sldId id="287" r:id="rId12"/>
    <p:sldId id="268" r:id="rId13"/>
    <p:sldId id="283" r:id="rId14"/>
    <p:sldId id="285" r:id="rId15"/>
    <p:sldId id="297" r:id="rId16"/>
    <p:sldId id="298" r:id="rId17"/>
    <p:sldId id="299" r:id="rId18"/>
    <p:sldId id="284" r:id="rId19"/>
    <p:sldId id="300" r:id="rId20"/>
    <p:sldId id="310" r:id="rId21"/>
    <p:sldId id="288" r:id="rId22"/>
    <p:sldId id="289" r:id="rId23"/>
    <p:sldId id="272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9" r:id="rId32"/>
    <p:sldId id="291" r:id="rId33"/>
    <p:sldId id="293" r:id="rId34"/>
    <p:sldId id="311" r:id="rId35"/>
    <p:sldId id="31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BCB"/>
    <a:srgbClr val="003399"/>
    <a:srgbClr val="920000"/>
    <a:srgbClr val="6C0000"/>
    <a:srgbClr val="A40000"/>
    <a:srgbClr val="660033"/>
    <a:srgbClr val="333300"/>
    <a:srgbClr val="AEAEAE"/>
    <a:srgbClr val="F6FFD5"/>
    <a:srgbClr val="42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42" autoAdjust="0"/>
    <p:restoredTop sz="98014" autoAdjust="0"/>
  </p:normalViewPr>
  <p:slideViewPr>
    <p:cSldViewPr snapToGrid="0">
      <p:cViewPr>
        <p:scale>
          <a:sx n="66" d="100"/>
          <a:sy n="66" d="100"/>
        </p:scale>
        <p:origin x="-666" y="-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1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57" d="100"/>
          <a:sy n="57" d="100"/>
        </p:scale>
        <p:origin x="123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6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7EC9C-7EE8-4A56-855D-18AC07DBDCAD}" type="datetimeFigureOut">
              <a:rPr lang="ru-RU" smtClean="0"/>
              <a:pPr/>
              <a:t>10.11.2014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A21AD-3BA7-4B49-9DF1-2171993A801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349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3EC70-F4BB-48E7-ABB8-9B7E359277E1}" type="datetimeFigureOut">
              <a:rPr lang="ru-RU" smtClean="0"/>
              <a:pPr/>
              <a:t>10.11.2014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69046-D62F-49D8-96B7-3C014DC234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371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69046-D62F-49D8-96B7-3C014DC234D7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2393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43985-A5AD-4336-BDE0-077C9E34A27E}" type="slidenum">
              <a:rPr lang="ru-RU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464" y="214293"/>
            <a:ext cx="10363200" cy="1470025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721" y="1714488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5">
                    <a:lumMod val="75000"/>
                  </a:schemeClr>
                </a:solidFill>
                <a:latin typeface="Segoe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45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05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E23CC9-8599-40C2-B83C-051F0C507C1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16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54A5C-4585-4C76-B41F-B3CDCC1141F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16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2D14AC-CD3D-4EB4-B775-E9E2A79B34B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688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8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8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E20B4-8453-4B02-BE08-C72E0AAD5AD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49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836692-B0CD-4C4C-91B8-0898E94705C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57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14292-C26F-49B6-A71B-F1F45297A31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72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6EEB7-9344-473D-9894-0D2F6B02DB3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28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6" y="1435105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0BEC2-38D7-4B4D-B8AF-2417DEF2C83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412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3AF99-79BD-4CD5-B3C4-43478B6B940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11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78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DF3BC-E199-4D1D-9263-2C52015494C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068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99164-58AD-4997-A150-394C75E7623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2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464" y="214293"/>
            <a:ext cx="10363200" cy="1470025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721" y="1714488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5">
                    <a:lumMod val="75000"/>
                  </a:schemeClr>
                </a:solidFill>
                <a:latin typeface="Segoe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621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10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4980" y="2906715"/>
            <a:ext cx="942131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92275" y="4419600"/>
            <a:ext cx="9486928" cy="1143000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5135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5472" y="1600208"/>
            <a:ext cx="4704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16539" y="1600208"/>
            <a:ext cx="4704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315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6005" y="1535113"/>
            <a:ext cx="4704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06005" y="2174875"/>
            <a:ext cx="4704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16539" y="1535113"/>
            <a:ext cx="4704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16539" y="2174875"/>
            <a:ext cx="4704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641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32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18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530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4982" y="2906715"/>
            <a:ext cx="942131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92275" y="4419600"/>
            <a:ext cx="9486928" cy="1143000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252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32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0669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464" y="214293"/>
            <a:ext cx="10363200" cy="1470025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  <a:latin typeface="Segoe Print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721" y="1714488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5">
                    <a:lumMod val="75000"/>
                  </a:schemeClr>
                </a:solidFill>
                <a:latin typeface="Segoe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7237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589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4973" y="2906715"/>
            <a:ext cx="942131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92275" y="4419600"/>
            <a:ext cx="9486928" cy="1143000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2042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5472" y="1600203"/>
            <a:ext cx="4704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16539" y="1600203"/>
            <a:ext cx="4704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524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6005" y="1535113"/>
            <a:ext cx="4704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06005" y="2174875"/>
            <a:ext cx="4704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16539" y="1535113"/>
            <a:ext cx="4704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16539" y="2174875"/>
            <a:ext cx="4704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499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006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630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72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5472" y="1600208"/>
            <a:ext cx="4704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16539" y="1600208"/>
            <a:ext cx="4704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430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154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442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06036" y="1600200"/>
            <a:ext cx="9446684" cy="106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06034" y="2819400"/>
            <a:ext cx="7008284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35099EE-0A4A-468D-AFB1-6EEE8D44DA1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833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721E5-B09B-4405-834F-856992CEF7C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888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8DDB9-7F19-4201-BE6A-E782F46B3C3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7988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06036" y="1600203"/>
            <a:ext cx="340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12836" y="1600203"/>
            <a:ext cx="340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76061-1514-4B61-BFE8-347F456D6AE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686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59420-0E82-4920-8B5C-923BB7ABF0D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521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BA1D-5B9E-4326-A831-0C54F4FB3E2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05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289167-F2ED-4587-AE8A-E5938BE7ED8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077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5" y="1435105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ECD8E5-845A-4D6D-B110-3557318F60B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603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6005" y="1535113"/>
            <a:ext cx="4704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06005" y="2174875"/>
            <a:ext cx="4704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16539" y="1535113"/>
            <a:ext cx="4704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16539" y="2174875"/>
            <a:ext cx="4704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806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18489-402F-4633-B863-F2050CBB0DF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0785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4EFBE-28AF-40B8-AFBE-397C26361DA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522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92633" y="685803"/>
            <a:ext cx="2362201" cy="5440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06035" y="685803"/>
            <a:ext cx="6883401" cy="5440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F981E-3F97-4D6B-A2BC-E77CC55DF20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0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06036" y="1600200"/>
            <a:ext cx="9446684" cy="106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06034" y="2819400"/>
            <a:ext cx="7008284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35099EE-0A4A-468D-AFB1-6EEE8D44DA1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833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721E5-B09B-4405-834F-856992CEF7C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888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8DDB9-7F19-4201-BE6A-E782F46B3C3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7988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06036" y="1600203"/>
            <a:ext cx="340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12836" y="1600203"/>
            <a:ext cx="340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76061-1514-4B61-BFE8-347F456D6AE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686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59420-0E82-4920-8B5C-923BB7ABF0D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521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BA1D-5B9E-4326-A831-0C54F4FB3E2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059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289167-F2ED-4587-AE8A-E5938BE7ED8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07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880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5" y="1435105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ECD8E5-845A-4D6D-B110-3557318F60B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6035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18489-402F-4633-B863-F2050CBB0DF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0785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4EFBE-28AF-40B8-AFBE-397C26361DA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522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92633" y="685803"/>
            <a:ext cx="2362201" cy="5440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06035" y="685803"/>
            <a:ext cx="6883401" cy="5440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F981E-3F97-4D6B-A2BC-E77CC55DF20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0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58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90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26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95475" y="274638"/>
            <a:ext cx="94869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95475" y="1600208"/>
            <a:ext cx="948692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6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Segoe Print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060"/>
          </a:solidFill>
          <a:latin typeface="Segoe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2060"/>
          </a:solidFill>
          <a:latin typeface="Segoe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060"/>
          </a:solidFill>
          <a:latin typeface="Segoe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060"/>
          </a:solidFill>
          <a:latin typeface="Segoe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060"/>
          </a:solidFill>
          <a:latin typeface="Segoe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8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EDBBAA-2DF8-4AB0-BE05-F46D4D464EF6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73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95475" y="274638"/>
            <a:ext cx="94869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95475" y="1600208"/>
            <a:ext cx="948692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28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Segoe Print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060"/>
          </a:solidFill>
          <a:latin typeface="Segoe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2060"/>
          </a:solidFill>
          <a:latin typeface="Segoe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060"/>
          </a:solidFill>
          <a:latin typeface="Segoe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060"/>
          </a:solidFill>
          <a:latin typeface="Segoe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060"/>
          </a:solidFill>
          <a:latin typeface="Segoe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95475" y="274638"/>
            <a:ext cx="94869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95475" y="1600203"/>
            <a:ext cx="948692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83453-07CD-4C03-9425-31D384EE36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353E-EC92-4E3F-9952-C0D154F150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215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Segoe Print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060"/>
          </a:solidFill>
          <a:latin typeface="Segoe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2060"/>
          </a:solidFill>
          <a:latin typeface="Segoe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060"/>
          </a:solidFill>
          <a:latin typeface="Segoe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060"/>
          </a:solidFill>
          <a:latin typeface="Segoe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060"/>
          </a:solidFill>
          <a:latin typeface="Segoe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06034" y="685800"/>
            <a:ext cx="94488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06034" y="1600203"/>
            <a:ext cx="7010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29375"/>
            <a:ext cx="28448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29375"/>
            <a:ext cx="38608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29375"/>
            <a:ext cx="28448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8D2D01-7CE8-4624-A76A-A5730348F7D6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88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06034" y="685800"/>
            <a:ext cx="94488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06034" y="1600203"/>
            <a:ext cx="7010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29375"/>
            <a:ext cx="28448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29375"/>
            <a:ext cx="38608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29375"/>
            <a:ext cx="28448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8D2D01-7CE8-4624-A76A-A5730348F7D6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88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5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6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32.gif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32.gif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32.gif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32.gif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2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5" Type="http://schemas.microsoft.com/office/2007/relationships/hdphoto" Target="../media/hdphoto2.wdp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746" y="0"/>
            <a:ext cx="10638971" cy="641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6286" y="1494973"/>
            <a:ext cx="10189028" cy="2873829"/>
          </a:xfrm>
          <a:effectLst>
            <a:outerShdw blurRad="127000" dist="38100" sx="181000" sy="181000" algn="l" rotWithShape="0">
              <a:prstClr val="black">
                <a:alpha val="73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" lvl="0">
              <a:lnSpc>
                <a:spcPct val="90000"/>
              </a:lnSpc>
              <a:spcBef>
                <a:spcPts val="1800"/>
              </a:spcBef>
            </a:pPr>
            <a:r>
              <a:rPr lang="ru-RU" sz="8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  <a:t>Солов’їна</a:t>
            </a:r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  <a:t>, </a:t>
            </a:r>
            <a:r>
              <a:rPr lang="ru-RU" sz="8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  <a:t>барвінкова</a:t>
            </a:r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  <a:t>,</a:t>
            </a:r>
            <a:b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</a:br>
            <a:r>
              <a:rPr lang="ru-RU" sz="8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  <a:t>Українська</a:t>
            </a:r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  <a:t> </a:t>
            </a:r>
            <a:r>
              <a:rPr lang="ru-RU" sz="8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  <a:t>рідна</a:t>
            </a:r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  <a:t> </a:t>
            </a:r>
            <a:r>
              <a:rPr lang="ru-RU" sz="8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  <a:t>мова</a:t>
            </a:r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ea typeface="+mn-ea"/>
                <a:cs typeface="+mn-cs"/>
              </a:rPr>
              <a:t>…</a:t>
            </a:r>
            <a:endParaRPr lang="ru-RU" sz="49600" b="1" i="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7" name="Picture 3" descr="C:\Users\Настя\Desktop\18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562" y="348343"/>
            <a:ext cx="5097724" cy="15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Настя\Downloads\MC900319554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6" y="286372"/>
            <a:ext cx="1814512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759481"/>
      </p:ext>
    </p:extLst>
  </p:cSld>
  <p:clrMapOvr>
    <a:masterClrMapping/>
  </p:clrMapOvr>
  <p:transition spd="slow" advClick="0" advTm="11544">
    <p:strips dir="rd"/>
    <p:sndAc>
      <p:stSnd loop="1">
        <p:snd r:embed="rId3" name="Музыка_для_презентации-англ(muzico.ru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tx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3200" y="694008"/>
            <a:ext cx="373017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latin typeface="Arial Narrow" pitchFamily="34" charset="0"/>
              </a:rPr>
              <a:t>Писець </a:t>
            </a:r>
            <a:r>
              <a:rPr lang="uk-UA" sz="2400" b="1" dirty="0" err="1" smtClean="0">
                <a:solidFill>
                  <a:schemeClr val="bg1"/>
                </a:solidFill>
                <a:latin typeface="Arial Narrow" pitchFamily="34" charset="0"/>
              </a:rPr>
              <a:t>Пересопницького</a:t>
            </a:r>
            <a:r>
              <a:rPr lang="uk-UA" sz="2400" b="1" dirty="0" smtClean="0">
                <a:solidFill>
                  <a:schemeClr val="bg1"/>
                </a:solidFill>
                <a:latin typeface="Arial Narrow" pitchFamily="34" charset="0"/>
              </a:rPr>
              <a:t> Євангелія - Михайло </a:t>
            </a:r>
            <a:r>
              <a:rPr lang="uk-UA" sz="2400" b="1" dirty="0" err="1" smtClean="0">
                <a:solidFill>
                  <a:schemeClr val="bg1"/>
                </a:solidFill>
                <a:latin typeface="Arial Narrow" pitchFamily="34" charset="0"/>
              </a:rPr>
              <a:t>Василієвич</a:t>
            </a:r>
            <a:r>
              <a:rPr lang="uk-UA" sz="2400" b="1" dirty="0" smtClean="0">
                <a:solidFill>
                  <a:schemeClr val="bg1"/>
                </a:solidFill>
                <a:latin typeface="Arial Narrow" pitchFamily="34" charset="0"/>
              </a:rPr>
              <a:t>, син </a:t>
            </a:r>
            <a:r>
              <a:rPr lang="uk-UA" sz="2400" b="1" dirty="0" err="1" smtClean="0">
                <a:solidFill>
                  <a:schemeClr val="bg1"/>
                </a:solidFill>
                <a:latin typeface="Arial Narrow" pitchFamily="34" charset="0"/>
              </a:rPr>
              <a:t>сяноцького</a:t>
            </a:r>
            <a:r>
              <a:rPr lang="uk-UA" sz="2400" b="1" dirty="0" smtClean="0">
                <a:solidFill>
                  <a:schemeClr val="bg1"/>
                </a:solidFill>
                <a:latin typeface="Arial Narrow" pitchFamily="34" charset="0"/>
              </a:rPr>
              <a:t> протопопа, працював над створенням пам'ятки під керівництвом архімандрита </a:t>
            </a:r>
            <a:r>
              <a:rPr lang="uk-UA" sz="2400" b="1" dirty="0" err="1" smtClean="0">
                <a:solidFill>
                  <a:schemeClr val="bg1"/>
                </a:solidFill>
                <a:latin typeface="Arial Narrow" pitchFamily="34" charset="0"/>
              </a:rPr>
              <a:t>Пересопницького</a:t>
            </a:r>
            <a:r>
              <a:rPr lang="uk-UA" sz="2400" b="1" dirty="0" smtClean="0">
                <a:solidFill>
                  <a:schemeClr val="bg1"/>
                </a:solidFill>
                <a:latin typeface="Arial Narrow" pitchFamily="34" charset="0"/>
              </a:rPr>
              <a:t> монастиря Григорія. Робота була розпочата 15 серпня 1556 р. в Дворецькому монастирі князів </a:t>
            </a:r>
            <a:r>
              <a:rPr lang="uk-UA" sz="2400" b="1" dirty="0" err="1" smtClean="0">
                <a:solidFill>
                  <a:schemeClr val="bg1"/>
                </a:solidFill>
                <a:latin typeface="Arial Narrow" pitchFamily="34" charset="0"/>
              </a:rPr>
              <a:t>Жеславських</a:t>
            </a:r>
            <a:r>
              <a:rPr lang="uk-UA" sz="2400" b="1" dirty="0" smtClean="0">
                <a:solidFill>
                  <a:schemeClr val="bg1"/>
                </a:solidFill>
                <a:latin typeface="Arial Narrow" pitchFamily="34" charset="0"/>
              </a:rPr>
              <a:t>, завершена - 29 серпня 1561 р. в </a:t>
            </a:r>
            <a:r>
              <a:rPr lang="uk-UA" sz="2400" b="1" dirty="0" err="1" smtClean="0">
                <a:solidFill>
                  <a:schemeClr val="bg1"/>
                </a:solidFill>
                <a:latin typeface="Arial Narrow" pitchFamily="34" charset="0"/>
              </a:rPr>
              <a:t>Пересопницькому</a:t>
            </a:r>
            <a:r>
              <a:rPr lang="uk-UA" sz="2400" b="1" dirty="0" smtClean="0">
                <a:solidFill>
                  <a:schemeClr val="bg1"/>
                </a:solidFill>
                <a:latin typeface="Arial Narrow" pitchFamily="34" charset="0"/>
              </a:rPr>
              <a:t> монастирі</a:t>
            </a:r>
            <a:r>
              <a:rPr lang="uk-UA" sz="2400" b="1" dirty="0" smtClean="0">
                <a:latin typeface="Arial Narrow" pitchFamily="34" charset="0"/>
              </a:rPr>
              <a:t>.</a:t>
            </a:r>
            <a:endParaRPr lang="uk-UA" sz="2400" b="1" dirty="0">
              <a:latin typeface="Arial Narrow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62401" y="246742"/>
            <a:ext cx="82296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solidFill>
                  <a:srgbClr val="F6FF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ПЕРЕСОПНИЦЬКЕ  ЄВАНГЕЛІЄ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90875">
            <a:off x="3770148" y="1471353"/>
            <a:ext cx="7806917" cy="57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custDataLst>
      <p:tags r:id="rId1"/>
    </p:custDataLst>
  </p:cSld>
  <p:clrMapOvr>
    <a:masterClrMapping/>
  </p:clrMapOvr>
  <p:transition spd="med" advClick="0" advTm="20467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50000">
              <a:schemeClr val="tx1"/>
            </a:gs>
            <a:gs pos="100000">
              <a:schemeClr val="tx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810" r="4762" b="4048"/>
          <a:stretch>
            <a:fillRect/>
          </a:stretch>
        </p:blipFill>
        <p:spPr bwMode="auto">
          <a:xfrm>
            <a:off x="4963885" y="1204685"/>
            <a:ext cx="6807200" cy="5254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077030" y="290285"/>
            <a:ext cx="85053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glow rad="139700">
                    <a:schemeClr val="tx1">
                      <a:lumMod val="75000"/>
                      <a:lumOff val="2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СЛОВО О ПОЛКУ  ІГЕРЕВІМ </a:t>
            </a:r>
            <a:endParaRPr lang="ru-RU" sz="3600" b="1" cap="none" spc="0" dirty="0">
              <a:ln w="11430">
                <a:noFill/>
              </a:ln>
              <a:solidFill>
                <a:schemeClr val="bg2">
                  <a:lumMod val="75000"/>
                </a:schemeClr>
              </a:solidFill>
              <a:effectLst>
                <a:glow rad="139700">
                  <a:schemeClr val="tx1">
                    <a:lumMod val="75000"/>
                    <a:lumOff val="2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459" y="1640115"/>
            <a:ext cx="3759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Героїчна поема кінця </a:t>
            </a:r>
            <a:r>
              <a:rPr lang="en-US" sz="2800" b="1" dirty="0" smtClean="0">
                <a:solidFill>
                  <a:schemeClr val="bg1"/>
                </a:solidFill>
                <a:latin typeface="Arial Rounded MT Bold" pitchFamily="34" charset="0"/>
              </a:rPr>
              <a:t>XII </a:t>
            </a:r>
            <a:r>
              <a:rPr lang="uk-UA" sz="2800" b="1" dirty="0" err="1" smtClean="0">
                <a:solidFill>
                  <a:schemeClr val="bg1"/>
                </a:solidFill>
              </a:rPr>
              <a:t>ст</a:t>
            </a:r>
            <a:r>
              <a:rPr lang="uk-UA" sz="2800" b="1" dirty="0" smtClean="0">
                <a:solidFill>
                  <a:schemeClr val="bg1"/>
                </a:solidFill>
              </a:rPr>
              <a:t>, одна з найвідоміших пам'яток давньоруської літератури.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 advTm="519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6000">
              <a:schemeClr val="bg1"/>
            </a:gs>
            <a:gs pos="29000">
              <a:schemeClr val="tx1">
                <a:lumMod val="50000"/>
                <a:lumOff val="50000"/>
              </a:schemeClr>
            </a:gs>
            <a:gs pos="100000">
              <a:schemeClr val="tx1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63887" y="1417485"/>
            <a:ext cx="7228114" cy="544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tx1">
                <a:lumMod val="95000"/>
                <a:lumOff val="5000"/>
                <a:alpha val="40000"/>
              </a:schemeClr>
            </a:glow>
            <a:softEdge rad="1270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294742" y="522514"/>
            <a:ext cx="7837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ln w="11430"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glow rad="139700">
                    <a:schemeClr val="tx1">
                      <a:lumMod val="75000"/>
                      <a:lumOff val="2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ПОВІСТЬ  МИНУЛИХ  ЛІТ </a:t>
            </a:r>
            <a:endParaRPr lang="ru-RU" sz="3600" b="1" dirty="0">
              <a:ln w="11430">
                <a:solidFill>
                  <a:schemeClr val="bg1"/>
                </a:solidFill>
              </a:ln>
              <a:solidFill>
                <a:schemeClr val="bg2">
                  <a:lumMod val="75000"/>
                </a:schemeClr>
              </a:solidFill>
              <a:effectLst>
                <a:glow rad="139700">
                  <a:schemeClr val="tx1">
                    <a:lumMod val="75000"/>
                    <a:lumOff val="2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7314" y="1785035"/>
            <a:ext cx="44413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Літописне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зведення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</a:rPr>
              <a:t>складене</a:t>
            </a:r>
            <a:r>
              <a:rPr lang="ru-RU" sz="2800" b="1" dirty="0" smtClean="0">
                <a:solidFill>
                  <a:schemeClr val="bg1"/>
                </a:solidFill>
              </a:rPr>
              <a:t> в </a:t>
            </a:r>
            <a:r>
              <a:rPr lang="ru-RU" sz="2800" b="1" dirty="0" err="1" smtClean="0">
                <a:solidFill>
                  <a:schemeClr val="bg1"/>
                </a:solidFill>
              </a:rPr>
              <a:t>Києві</a:t>
            </a:r>
            <a:r>
              <a:rPr lang="ru-RU" sz="2800" b="1" dirty="0" smtClean="0">
                <a:solidFill>
                  <a:schemeClr val="bg1"/>
                </a:solidFill>
              </a:rPr>
              <a:t> на початку 12 </a:t>
            </a:r>
            <a:r>
              <a:rPr lang="ru-RU" sz="2800" b="1" dirty="0" err="1" smtClean="0">
                <a:solidFill>
                  <a:schemeClr val="bg1"/>
                </a:solidFill>
              </a:rPr>
              <a:t>століття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</a:rPr>
              <a:t>пам'ятка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історіографії</a:t>
            </a:r>
            <a:r>
              <a:rPr lang="ru-RU" sz="2800" b="1" dirty="0" smtClean="0">
                <a:solidFill>
                  <a:schemeClr val="bg1"/>
                </a:solidFill>
              </a:rPr>
              <a:t> та </a:t>
            </a:r>
            <a:r>
              <a:rPr lang="ru-RU" sz="2800" b="1" dirty="0" err="1" smtClean="0">
                <a:solidFill>
                  <a:schemeClr val="bg1"/>
                </a:solidFill>
              </a:rPr>
              <a:t>літератури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Київської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Русі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5343594"/>
      </p:ext>
    </p:extLst>
  </p:cSld>
  <p:clrMapOvr>
    <a:masterClrMapping/>
  </p:clrMapOvr>
  <p:transition spd="slow" advClick="0" advTm="7894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BCB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4629" y="231095"/>
            <a:ext cx="9739089" cy="1143000"/>
          </a:xfrm>
        </p:spPr>
        <p:txBody>
          <a:bodyPr>
            <a:normAutofit fontScale="90000"/>
          </a:bodyPr>
          <a:lstStyle/>
          <a:p>
            <a:r>
              <a:rPr lang="uk-UA" sz="4400" b="1" dirty="0" smtClean="0"/>
              <a:t>РОЗВИТОК УКРАЇНСЬКОЇ МОВИ</a:t>
            </a:r>
            <a:endParaRPr lang="uk-UA" sz="4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7066" t="6667" r="24017" b="5670"/>
          <a:stretch>
            <a:fillRect/>
          </a:stretch>
        </p:blipFill>
        <p:spPr bwMode="auto">
          <a:xfrm>
            <a:off x="0" y="2706914"/>
            <a:ext cx="8171543" cy="4151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307772" y="1407885"/>
            <a:ext cx="9550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88900" dist="88900" dir="17400000" sx="98000" sy="98000" algn="bl" rotWithShape="0">
                    <a:prstClr val="black">
                      <a:alpha val="90000"/>
                    </a:prstClr>
                  </a:outerShdw>
                </a:effectLst>
                <a:latin typeface="Arial Black" pitchFamily="34" charset="0"/>
              </a:rPr>
              <a:t>ПРАСЛОВ</a:t>
            </a:r>
            <a:r>
              <a:rPr lang="en-US" sz="4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88900" dist="88900" dir="17400000" sx="98000" sy="98000" algn="bl" rotWithShape="0">
                    <a:prstClr val="black">
                      <a:alpha val="90000"/>
                    </a:prstClr>
                  </a:outerShdw>
                </a:effectLst>
                <a:latin typeface="Arial Black" pitchFamily="34" charset="0"/>
              </a:rPr>
              <a:t>`</a:t>
            </a:r>
            <a:r>
              <a:rPr lang="uk-UA" sz="4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88900" dist="88900" dir="17400000" sx="98000" sy="98000" algn="bl" rotWithShape="0">
                    <a:prstClr val="black">
                      <a:alpha val="90000"/>
                    </a:prstClr>
                  </a:outerShdw>
                </a:effectLst>
                <a:latin typeface="Arial Black" pitchFamily="34" charset="0"/>
              </a:rPr>
              <a:t>ЯН</a:t>
            </a:r>
            <a:r>
              <a:rPr lang="ru-RU" sz="4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88900" dist="88900" dir="17400000" sx="98000" sy="98000" algn="bl" rotWithShape="0">
                    <a:prstClr val="black">
                      <a:alpha val="90000"/>
                    </a:prstClr>
                  </a:outerShdw>
                </a:effectLst>
                <a:latin typeface="Arial Black" pitchFamily="34" charset="0"/>
              </a:rPr>
              <a:t>СЬКА МОВА</a:t>
            </a:r>
            <a:endParaRPr lang="ru-RU" sz="4800" b="1" dirty="0">
              <a:solidFill>
                <a:schemeClr val="accent3">
                  <a:lumMod val="50000"/>
                </a:schemeClr>
              </a:solidFill>
              <a:effectLst>
                <a:outerShdw blurRad="88900" dist="88900" dir="17400000" sx="98000" sy="98000" algn="bl" rotWithShape="0">
                  <a:prstClr val="black">
                    <a:alpha val="9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31887" y="2714171"/>
            <a:ext cx="8505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88900" dir="18900000" sx="98000" sy="98000" algn="bl" rotWithShape="0">
                    <a:prstClr val="black">
                      <a:alpha val="80000"/>
                    </a:prstClr>
                  </a:outerShdw>
                </a:effectLst>
                <a:latin typeface="Arial Black" pitchFamily="34" charset="0"/>
              </a:rPr>
              <a:t>ДАВНЬОРУСЬКА МОВА</a:t>
            </a:r>
            <a:endParaRPr lang="ru-RU" sz="4800" b="1" dirty="0">
              <a:solidFill>
                <a:schemeClr val="accent3">
                  <a:lumMod val="50000"/>
                </a:schemeClr>
              </a:solidFill>
              <a:effectLst>
                <a:outerShdw blurRad="50800" dist="88900" dir="18900000" sx="98000" sy="98000" algn="bl" rotWithShape="0">
                  <a:prstClr val="black">
                    <a:alpha val="8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Стрелка вверх 11"/>
          <p:cNvSpPr/>
          <p:nvPr/>
        </p:nvSpPr>
        <p:spPr>
          <a:xfrm rot="12211355">
            <a:off x="6405794" y="3437812"/>
            <a:ext cx="405961" cy="811106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Стрелка вверх 17"/>
          <p:cNvSpPr/>
          <p:nvPr/>
        </p:nvSpPr>
        <p:spPr>
          <a:xfrm rot="10800000">
            <a:off x="7873997" y="3505199"/>
            <a:ext cx="326573" cy="79103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Стрелка вверх 18"/>
          <p:cNvSpPr/>
          <p:nvPr/>
        </p:nvSpPr>
        <p:spPr>
          <a:xfrm rot="9038074">
            <a:off x="9370450" y="3484268"/>
            <a:ext cx="426142" cy="824258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3976916" y="4310744"/>
            <a:ext cx="3439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660033"/>
                </a:solidFill>
              </a:rPr>
              <a:t>Українська мова</a:t>
            </a:r>
            <a:endParaRPr lang="uk-UA" sz="3200" b="1" i="1" dirty="0">
              <a:solidFill>
                <a:srgbClr val="660033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02400" y="4876800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rgbClr val="660033"/>
                </a:solidFill>
              </a:rPr>
              <a:t>Російська мова</a:t>
            </a:r>
            <a:endParaRPr lang="uk-UA" sz="3200" b="1" i="1" dirty="0">
              <a:solidFill>
                <a:srgbClr val="66003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58630" y="4325257"/>
            <a:ext cx="346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rgbClr val="660033"/>
                </a:solidFill>
              </a:rPr>
              <a:t>Білоруська мова </a:t>
            </a:r>
            <a:endParaRPr lang="uk-UA" sz="3200" b="1" i="1" dirty="0">
              <a:solidFill>
                <a:srgbClr val="660033"/>
              </a:solidFill>
            </a:endParaRPr>
          </a:p>
        </p:txBody>
      </p:sp>
      <p:sp>
        <p:nvSpPr>
          <p:cNvPr id="25" name="Стрелка вверх 24"/>
          <p:cNvSpPr/>
          <p:nvPr/>
        </p:nvSpPr>
        <p:spPr>
          <a:xfrm rot="10800000">
            <a:off x="7737471" y="2126508"/>
            <a:ext cx="317957" cy="616692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custDataLst>
      <p:tags r:id="rId1"/>
    </p:custDataLst>
  </p:cSld>
  <p:clrMapOvr>
    <a:masterClrMapping/>
  </p:clrMapOvr>
  <p:transition spd="med" advClick="0" advTm="13556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829" y="1045031"/>
            <a:ext cx="101600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І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сивої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давнини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бере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початок наша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мова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Шлях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її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розвитку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–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тернистий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шлях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боротьби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Багато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дуже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багато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жорстоких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літ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і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століть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пережила наша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невмируща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мова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</a:t>
            </a:r>
          </a:p>
          <a:p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Перетерпіла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вона і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укази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Петра І,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Катерини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ІІ, </a:t>
            </a:r>
          </a:p>
          <a:p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Миколи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І,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дикунський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циркуляр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царського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міністра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Валуєва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який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заборонив книги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українською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мовою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окрім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творів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художніх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і </a:t>
            </a:r>
          </a:p>
          <a:p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найганебніший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Емський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указ 1876 року,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який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зовсім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заборонив </a:t>
            </a:r>
          </a:p>
          <a:p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друкування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книг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українською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мовою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Тисячі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найкращих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українців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пройшли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через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сталінські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репресії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</a:t>
            </a:r>
          </a:p>
          <a:p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беріївські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концтабори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Особливо тяжко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каральний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меч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тоталітарного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режиму вдарив по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інтелігенції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Письменники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вчені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художники </a:t>
            </a:r>
          </a:p>
          <a:p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переслідувались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за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вільнодумство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й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любов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до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рідної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землі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та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її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мови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</a:t>
            </a:r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9944" y="341475"/>
            <a:ext cx="115388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  <a:t>           </a:t>
            </a:r>
            <a:r>
              <a:rPr lang="uk-UA" sz="4400" b="1" dirty="0" smtClean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  <a:t>РОЗВИТОК УКРАЇНСЬКОЇ МОВИ</a:t>
            </a:r>
            <a:endParaRPr lang="uk-UA" sz="4400" dirty="0">
              <a:solidFill>
                <a:srgbClr val="9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/>
              <a:cs typeface="Segoe U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24897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4076" y="0"/>
            <a:ext cx="9486928" cy="1143000"/>
          </a:xfrm>
        </p:spPr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 УКРАЇНСЬКОЇ МОВИ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 descr="C:\Users\Настя\Desktop\завантаження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243" y="1006929"/>
            <a:ext cx="3200400" cy="49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2400" y="5994400"/>
            <a:ext cx="7953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Іван </a:t>
            </a:r>
            <a:r>
              <a:rPr lang="uk-UA" sz="4400" b="1" dirty="0"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</a:t>
            </a:r>
            <a:r>
              <a:rPr lang="uk-UA" sz="4400" b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етрович Котляревський</a:t>
            </a:r>
            <a:endParaRPr lang="ru-RU" sz="4400" b="1" dirty="0">
              <a:solidFill>
                <a:srgbClr val="33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3601" y="1407884"/>
            <a:ext cx="3231204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1798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рік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,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рік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появи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 “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Енеїди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”, став поворотною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історичною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 датою в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розвої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української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літературної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мови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, став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бо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її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наріжним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каменем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” (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І.Огієнко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).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08246" y="718231"/>
            <a:ext cx="340042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4713828"/>
      </p:ext>
    </p:extLst>
  </p:cSld>
  <p:clrMapOvr>
    <a:masterClrMapping/>
  </p:clrMapOvr>
  <p:transition spd="slow" advClick="0" advTm="17551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 УКРАЇНСЬКОЇ МОВИ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002971" y="5875662"/>
            <a:ext cx="6744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Тарас Григорович Шевченко</a:t>
            </a:r>
            <a:endParaRPr lang="ru-RU" sz="4400" b="1" dirty="0">
              <a:solidFill>
                <a:srgbClr val="33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4858" y="2154580"/>
            <a:ext cx="3464562" cy="31085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Класик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 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української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 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літератури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, 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національна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 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гордість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 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українського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 народу. 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3029" y="1448253"/>
            <a:ext cx="3390219" cy="434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2871" y="1340758"/>
            <a:ext cx="4639129" cy="463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6579854"/>
      </p:ext>
    </p:extLst>
  </p:cSld>
  <p:clrMapOvr>
    <a:masterClrMapping/>
  </p:clrMapOvr>
  <p:transition spd="slow" advClick="0" advTm="9859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 УКРАЇНСЬКОЇ МОВИ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614626" y="1057145"/>
            <a:ext cx="3465375" cy="482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09373" y="8940800"/>
            <a:ext cx="568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Іван  Якович Франко  </a:t>
            </a:r>
            <a:endParaRPr lang="ru-RU" sz="4800" b="1" dirty="0">
              <a:solidFill>
                <a:srgbClr val="33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1421946"/>
            <a:ext cx="3242582" cy="442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123542" y="2118864"/>
            <a:ext cx="306251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Український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письменник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, поет,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публіцист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,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громадський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діяч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,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перекладач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.</a:t>
            </a:r>
            <a:endParaRPr lang="uk-UA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8878349"/>
      </p:ext>
    </p:extLst>
  </p:cSld>
  <p:clrMapOvr>
    <a:masterClrMapping/>
  </p:clrMapOvr>
  <p:transition spd="slow" advClick="0" advTm="13947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44393  E" pathEditMode="relative" ptsTypes="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72258228_Kostenko_lina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1792939" y="639518"/>
            <a:ext cx="4291775" cy="507209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chemeClr val="tx1">
                <a:alpha val="96000"/>
              </a:scheme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720114" y="377371"/>
            <a:ext cx="489131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 smtClean="0">
                <a:latin typeface="Garamond" pitchFamily="18" charset="0"/>
              </a:rPr>
              <a:t>Доля народу нерозривно зв'язана з долею мови. В свою чергу, мова народу є тим стержнем, на якому формується культурна самобутність цього народу.</a:t>
            </a:r>
            <a:r>
              <a:rPr lang="uk-UA" sz="3600" b="1" dirty="0" smtClean="0">
                <a:latin typeface="Garamond" pitchFamily="18" charset="0"/>
              </a:rPr>
              <a:t/>
            </a:r>
            <a:br>
              <a:rPr lang="uk-UA" sz="3600" b="1" dirty="0" smtClean="0">
                <a:latin typeface="Garamond" pitchFamily="18" charset="0"/>
              </a:rPr>
            </a:br>
            <a:endParaRPr lang="uk-UA" sz="3600" dirty="0"/>
          </a:p>
        </p:txBody>
      </p:sp>
      <p:pic>
        <p:nvPicPr>
          <p:cNvPr id="9" name="Picture 21" descr="uzor_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7" y="297393"/>
            <a:ext cx="1062567" cy="636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23429" y="5878285"/>
            <a:ext cx="410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i="1" dirty="0" smtClean="0">
                <a:latin typeface="Segoe Script" pitchFamily="34" charset="0"/>
              </a:rPr>
              <a:t>Ліна Костенко</a:t>
            </a:r>
            <a:endParaRPr lang="uk-UA" sz="2400" b="1" i="1" dirty="0">
              <a:latin typeface="Segoe Script" pitchFamily="34" charset="0"/>
            </a:endParaRPr>
          </a:p>
        </p:txBody>
      </p:sp>
      <p:pic>
        <p:nvPicPr>
          <p:cNvPr id="11" name="Picture 2" descr="C:\Users\Настя\Desktop\svitolk20gif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355" y="4927602"/>
            <a:ext cx="1729377" cy="162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med" advClick="0" advTm="557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uzor_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5085" y="488950"/>
            <a:ext cx="1070444" cy="636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одержимое 3" descr="Taras-Shevchenk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1485" y="461632"/>
            <a:ext cx="4551886" cy="5619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17714" y="709750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600" b="1" dirty="0" smtClean="0">
                <a:latin typeface="Garamond" pitchFamily="18" charset="0"/>
              </a:rPr>
              <a:t>Засвоюючи рідну мову, дитина засвоює не самі тільки слова, їх сполучення та видозміни, але безліч понять, поглядів на речі, велику кількість думок, почуттів, художніх образів, логіку і філософію мови</a:t>
            </a:r>
            <a:endParaRPr lang="ru-RU" sz="3600" b="1" dirty="0">
              <a:latin typeface="Garamond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5950857"/>
            <a:ext cx="342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latin typeface="Segoe Script" pitchFamily="34" charset="0"/>
              </a:rPr>
              <a:t>Тарас Шевченко</a:t>
            </a:r>
            <a:endParaRPr lang="uk-UA" sz="2400" b="1" i="1" dirty="0">
              <a:latin typeface="Segoe Script" pitchFamily="34" charset="0"/>
            </a:endParaRPr>
          </a:p>
        </p:txBody>
      </p:sp>
      <p:pic>
        <p:nvPicPr>
          <p:cNvPr id="6" name="Picture 2" descr="C:\Users\Настя\Desktop\svitolk20gif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30" y="4781799"/>
            <a:ext cx="2023456" cy="190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Click="0" advTm="14289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86991642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386840"/>
              </a:clrFrom>
              <a:clrTo>
                <a:srgbClr val="386840">
                  <a:alpha val="0"/>
                </a:srgbClr>
              </a:clrTo>
            </a:clrChange>
            <a:lum bright="20000"/>
          </a:blip>
          <a:srcRect l="5249" r="16698"/>
          <a:stretch>
            <a:fillRect/>
          </a:stretch>
        </p:blipFill>
        <p:spPr>
          <a:xfrm>
            <a:off x="5326742" y="-1"/>
            <a:ext cx="6691086" cy="685800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2" name="Picture 4" descr="http://style.co.ua/wp-content/uploads/2011/11/style.co_.ua-ukr-450x3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2" b="8130"/>
          <a:stretch>
            <a:fillRect/>
          </a:stretch>
        </p:blipFill>
        <p:spPr bwMode="auto">
          <a:xfrm>
            <a:off x="0" y="0"/>
            <a:ext cx="5762172" cy="6858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7600" y="0"/>
            <a:ext cx="8534400" cy="5604691"/>
          </a:xfrm>
        </p:spPr>
        <p:txBody>
          <a:bodyPr>
            <a:noAutofit/>
          </a:bodyPr>
          <a:lstStyle/>
          <a:p>
            <a:pPr marL="45720" indent="0">
              <a:lnSpc>
                <a:spcPct val="150000"/>
              </a:lnSpc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 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  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Багато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тисяч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літ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тому жила в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Україні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прекрасна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дівчина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.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Була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вона добра,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ласкава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щира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і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привітна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, готова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всім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допомогти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. А коли глянула на кого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своїми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чарівними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очима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, то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відразу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відчували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до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неї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прихильність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та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любов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.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Співала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вона так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гарно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що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здавалось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—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неначе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то соловейко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співає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.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Маленькі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діти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і молодь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прагнули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бути з нею разом. А вона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розказувала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діточкам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про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чудові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речі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співала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їм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українські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пісні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і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тим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вливала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любов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до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України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й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українського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народу в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їхні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юні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душі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.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Всім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хто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був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з нею разом,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було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дуже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приємно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,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привітно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і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радісно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. </a:t>
            </a:r>
            <a:r>
              <a:rPr lang="ru-RU" sz="1800" dirty="0" err="1" smtClean="0">
                <a:solidFill>
                  <a:schemeClr val="tx1"/>
                </a:solidFill>
                <a:latin typeface="Arial Black" pitchFamily="34" charset="0"/>
              </a:rPr>
              <a:t>Всі</a:t>
            </a:r>
            <a:r>
              <a:rPr lang="ru-RU" sz="18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чулися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незвичайно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щасливими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. А </a:t>
            </a:r>
            <a:r>
              <a:rPr lang="ru-RU" sz="1800" dirty="0" err="1">
                <a:solidFill>
                  <a:schemeClr val="tx1"/>
                </a:solidFill>
                <a:latin typeface="Arial Black" pitchFamily="34" charset="0"/>
              </a:rPr>
              <a:t>називалася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 Black" pitchFamily="34" charset="0"/>
              </a:rPr>
              <a:t>ця</a:t>
            </a:r>
            <a:r>
              <a:rPr lang="uk-UA" sz="18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Arial Black" pitchFamily="34" charset="0"/>
              </a:rPr>
              <a:t>красуня</a:t>
            </a:r>
            <a:r>
              <a:rPr lang="ru-RU" sz="18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endParaRPr lang="ru-RU" sz="18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69800" y="5325070"/>
            <a:ext cx="5255157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50800" dist="38100" algn="l" rotWithShape="0">
                    <a:prstClr val="black">
                      <a:alpha val="86000"/>
                    </a:prstClr>
                  </a:outerShdw>
                </a:effectLst>
              </a:rPr>
              <a:t>Українська мова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outerShdw blurRad="50800" dist="38100" algn="l" rotWithShape="0">
                  <a:prstClr val="black">
                    <a:alpha val="86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176635"/>
      </p:ext>
    </p:extLst>
  </p:cSld>
  <p:clrMapOvr>
    <a:masterClrMapping/>
  </p:clrMapOvr>
  <p:transition spd="slow" advClick="0" advTm="26504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uzor_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13142" y="275772"/>
            <a:ext cx="1070444" cy="636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одержимое 3" descr="PH7547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1144" y="656299"/>
            <a:ext cx="4759640" cy="5671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88686" y="124800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600" b="1" dirty="0" smtClean="0">
                <a:latin typeface="Garamond" pitchFamily="18" charset="0"/>
              </a:rPr>
              <a:t>Рідна мова – мати єдності,</a:t>
            </a:r>
            <a:br>
              <a:rPr lang="uk-UA" sz="3600" b="1" dirty="0" smtClean="0">
                <a:latin typeface="Garamond" pitchFamily="18" charset="0"/>
              </a:rPr>
            </a:br>
            <a:r>
              <a:rPr lang="uk-UA" sz="3600" b="1" dirty="0" smtClean="0">
                <a:latin typeface="Garamond" pitchFamily="18" charset="0"/>
              </a:rPr>
              <a:t>батько громадянства і сторож держави.</a:t>
            </a:r>
            <a:endParaRPr lang="uk-UA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20913" y="3831772"/>
            <a:ext cx="2917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Segoe Script" pitchFamily="34" charset="0"/>
              </a:rPr>
              <a:t>Леся Українка</a:t>
            </a:r>
            <a:endParaRPr lang="uk-UA" sz="2400" b="1" dirty="0">
              <a:latin typeface="Segoe Script" pitchFamily="34" charset="0"/>
            </a:endParaRPr>
          </a:p>
        </p:txBody>
      </p:sp>
      <p:pic>
        <p:nvPicPr>
          <p:cNvPr id="6" name="Picture 2" descr="C:\Users\Настя\Desktop\svitolk20gif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527" y="2685145"/>
            <a:ext cx="2189083" cy="205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Click="0" advTm="585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вовв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417" y="487793"/>
            <a:ext cx="4042584" cy="5724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1" descr="uzor_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13142" y="275772"/>
            <a:ext cx="1070444" cy="636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20343" y="152377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600" b="1" dirty="0" smtClean="0">
                <a:latin typeface="Garamond" pitchFamily="18" charset="0"/>
              </a:rPr>
              <a:t>Мова – душа кожної національності, її святощі, її найцінніший скарб.</a:t>
            </a:r>
            <a:endParaRPr lang="ru-RU" sz="3600" dirty="0">
              <a:latin typeface="Garamond" pitchFamily="18" charset="0"/>
            </a:endParaRPr>
          </a:p>
        </p:txBody>
      </p:sp>
      <p:pic>
        <p:nvPicPr>
          <p:cNvPr id="5" name="Picture 2" descr="C:\Users\Настя\Desktop\svitolk20gif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70" y="3367316"/>
            <a:ext cx="2189083" cy="205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52571" y="4601028"/>
            <a:ext cx="294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Segoe Script" pitchFamily="34" charset="0"/>
              </a:rPr>
              <a:t>Марко Вовчок</a:t>
            </a:r>
            <a:endParaRPr lang="uk-UA" sz="2400" b="1" dirty="0">
              <a:latin typeface="Segoe Script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527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uzor_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13142" y="275772"/>
            <a:ext cx="1070444" cy="636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одержимое 3" descr="b72141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6124" y="471014"/>
            <a:ext cx="4035387" cy="5583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38629" y="783550"/>
            <a:ext cx="52541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>
                <a:latin typeface="Garamond" pitchFamily="18" charset="0"/>
              </a:rPr>
              <a:t>Скільки української мовної території, стільки й української державності. </a:t>
            </a:r>
            <a:endParaRPr lang="uk-UA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64457" y="3352800"/>
            <a:ext cx="3875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Segoe Script" pitchFamily="34" charset="0"/>
              </a:rPr>
              <a:t>Іван  Заєць</a:t>
            </a:r>
            <a:endParaRPr lang="uk-UA" sz="2400" b="1" dirty="0">
              <a:latin typeface="Segoe Script" pitchFamily="34" charset="0"/>
            </a:endParaRPr>
          </a:p>
        </p:txBody>
      </p:sp>
      <p:pic>
        <p:nvPicPr>
          <p:cNvPr id="7" name="Picture 2" descr="C:\Users\Настя\Desktop\svitolk20gif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25" y="4441373"/>
            <a:ext cx="2189083" cy="205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Click="0" advTm="544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Vingranovskij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1540" y="549251"/>
            <a:ext cx="3979967" cy="5706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1" descr="uzor_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9313" y="290286"/>
            <a:ext cx="1070444" cy="636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75084" y="710977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600" b="1" dirty="0" smtClean="0">
                <a:latin typeface="Garamond" pitchFamily="18" charset="0"/>
              </a:rPr>
              <a:t>Мова – це форма нашого життя,  культурного й національного, це форма національного організування</a:t>
            </a:r>
            <a:r>
              <a:rPr lang="uk-UA" b="1" dirty="0" smtClean="0">
                <a:latin typeface="Garamond" pitchFamily="18" charset="0"/>
              </a:rPr>
              <a:t>.</a:t>
            </a:r>
            <a:endParaRPr lang="uk-UA" dirty="0"/>
          </a:p>
        </p:txBody>
      </p:sp>
      <p:pic>
        <p:nvPicPr>
          <p:cNvPr id="5" name="Picture 2" descr="C:\Users\Настя\Desktop\svitolk20gif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641" y="3846288"/>
            <a:ext cx="2189083" cy="205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23428" y="4789714"/>
            <a:ext cx="391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Segoe Script" pitchFamily="34" charset="0"/>
              </a:rPr>
              <a:t>Максим Рильський</a:t>
            </a:r>
            <a:endParaRPr lang="uk-UA" sz="2400" b="1" dirty="0">
              <a:latin typeface="Segoe Script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 advClick="0" advTm="5461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7066" t="6667" r="24017" b="5670"/>
          <a:stretch>
            <a:fillRect/>
          </a:stretch>
        </p:blipFill>
        <p:spPr bwMode="auto">
          <a:xfrm>
            <a:off x="0" y="2706914"/>
            <a:ext cx="8171543" cy="4151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1886857"/>
            <a:ext cx="11335657" cy="1548266"/>
          </a:xfrm>
        </p:spPr>
        <p:txBody>
          <a:bodyPr>
            <a:noAutofit/>
          </a:bodyPr>
          <a:lstStyle/>
          <a:p>
            <a:r>
              <a:rPr lang="uk-UA" sz="4800" b="1" dirty="0" smtClean="0"/>
              <a:t> СЛОВНИКИ</a:t>
            </a:r>
            <a:br>
              <a:rPr lang="uk-UA" sz="4800" b="1" dirty="0" smtClean="0"/>
            </a:br>
            <a:r>
              <a:rPr lang="uk-UA" sz="4800" b="1" dirty="0" smtClean="0"/>
              <a:t> УКРАЇНСЬКОЇ МОВИ</a:t>
            </a:r>
            <a:endParaRPr lang="uk-UA" sz="4800" b="1" dirty="0"/>
          </a:p>
        </p:txBody>
      </p:sp>
    </p:spTree>
    <p:custDataLst>
      <p:tags r:id="rId1"/>
    </p:custDataLst>
  </p:cSld>
  <p:clrMapOvr>
    <a:masterClrMapping/>
  </p:clrMapOvr>
  <p:transition advClick="0" advTm="574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стя\Desktop\H_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484" y="1967595"/>
            <a:ext cx="4981548" cy="4041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Настя\Desktop\H_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635" y="2018394"/>
            <a:ext cx="2460022" cy="4005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0858" y="30480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b="1" dirty="0" smtClean="0">
                <a:latin typeface="Cambria" pitchFamily="18" charset="0"/>
              </a:rPr>
              <a:t>Перший словник української мови за редакцією </a:t>
            </a:r>
          </a:p>
          <a:p>
            <a:pPr algn="ctr"/>
            <a:r>
              <a:rPr lang="uk-UA" sz="2800" b="1" dirty="0" smtClean="0">
                <a:latin typeface="Cambria" pitchFamily="18" charset="0"/>
              </a:rPr>
              <a:t>Бориса Грінченка</a:t>
            </a:r>
            <a:endParaRPr lang="ru-RU" sz="2800" b="1" dirty="0">
              <a:latin typeface="Cambria" pitchFamily="18" charset="0"/>
            </a:endParaRPr>
          </a:p>
        </p:txBody>
      </p:sp>
      <p:pic>
        <p:nvPicPr>
          <p:cNvPr id="6" name="Picture 2" descr="C:\Users\Настя\Desktop\svitolk20gif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917" y="4325259"/>
            <a:ext cx="2189083" cy="205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Click="0" advTm="44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9829" y="0"/>
            <a:ext cx="10238320" cy="1066800"/>
          </a:xfrm>
        </p:spPr>
        <p:txBody>
          <a:bodyPr/>
          <a:lstStyle/>
          <a:p>
            <a:r>
              <a:rPr lang="uk-UA" sz="4400" b="1" dirty="0" smtClean="0">
                <a:latin typeface="Cambria" pitchFamily="18" charset="0"/>
              </a:rPr>
              <a:t>Сучасні словники української мови</a:t>
            </a:r>
            <a:endParaRPr lang="nl-NL" sz="4400" b="1" dirty="0">
              <a:latin typeface="Cambria" pitchFamily="18" charset="0"/>
            </a:endParaRPr>
          </a:p>
        </p:txBody>
      </p:sp>
      <p:pic>
        <p:nvPicPr>
          <p:cNvPr id="2" name="Picture 2" descr="C:\Users\Настя\Desktop\d92c48a819bc93336b4b872a410a4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60" y="2160815"/>
            <a:ext cx="2864148" cy="441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Настя\Desktop\3a2429ecf732d2ff9d41a4f54203b1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663" y="2088242"/>
            <a:ext cx="2648632" cy="450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Настя\Desktop\677035_w640_h640_untitled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441" y="1521279"/>
            <a:ext cx="3321168" cy="509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3492799"/>
      </p:ext>
    </p:extLst>
  </p:cSld>
  <p:clrMapOvr>
    <a:masterClrMapping/>
  </p:clrMapOvr>
  <p:transition spd="slow" advTm="8705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4628" y="334735"/>
            <a:ext cx="10167863" cy="731838"/>
          </a:xfrm>
        </p:spPr>
        <p:txBody>
          <a:bodyPr/>
          <a:lstStyle/>
          <a:p>
            <a:pPr lvl="0"/>
            <a:r>
              <a:rPr lang="uk-UA" sz="4400" b="1" dirty="0">
                <a:solidFill>
                  <a:srgbClr val="000000"/>
                </a:solidFill>
                <a:latin typeface="Cambria" pitchFamily="18" charset="0"/>
              </a:rPr>
              <a:t>Сучасні словники української мови</a:t>
            </a:r>
            <a:r>
              <a:rPr lang="nl-NL" sz="4400" b="1" dirty="0">
                <a:solidFill>
                  <a:srgbClr val="000000"/>
                </a:solidFill>
                <a:latin typeface="Cambria" pitchFamily="18" charset="0"/>
              </a:rPr>
              <a:t/>
            </a:r>
            <a:br>
              <a:rPr lang="nl-NL" sz="4400" b="1" dirty="0">
                <a:solidFill>
                  <a:srgbClr val="000000"/>
                </a:solidFill>
                <a:latin typeface="Cambria" pitchFamily="18" charset="0"/>
              </a:rPr>
            </a:br>
            <a:endParaRPr lang="ru-RU" sz="4400" b="1" dirty="0">
              <a:latin typeface="Cambria" pitchFamily="18" charset="0"/>
            </a:endParaRPr>
          </a:p>
        </p:txBody>
      </p:sp>
      <p:pic>
        <p:nvPicPr>
          <p:cNvPr id="3074" name="Picture 2" descr="C:\Users\Настя\Desktop\9412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267" y="1565388"/>
            <a:ext cx="3164117" cy="487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Настя\Desktop\_voc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196" y="1637392"/>
            <a:ext cx="2808194" cy="482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Настя\Desktop\01071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87" y="1622878"/>
            <a:ext cx="3139061" cy="485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782928"/>
      </p:ext>
    </p:extLst>
  </p:cSld>
  <p:clrMapOvr>
    <a:masterClrMapping/>
  </p:clrMapOvr>
  <p:transition spd="slow" advClick="0" advTm="13197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5ab3be09840fa8cd7b77c48bf166d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2896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Picture 5" descr="C:\Users\Настя\Desktop\MC900440405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6" y="246743"/>
            <a:ext cx="2017486" cy="193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46514" y="319315"/>
            <a:ext cx="9695543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Наша </a:t>
            </a:r>
            <a:r>
              <a:rPr lang="ru-RU" sz="6000" b="1" spc="50" dirty="0" err="1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мова</a:t>
            </a:r>
            <a:r>
              <a:rPr lang="ru-RU" sz="6000" b="1" spc="50" dirty="0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 – </a:t>
            </a:r>
            <a:r>
              <a:rPr lang="ru-RU" sz="6000" b="1" spc="50" dirty="0" err="1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це</a:t>
            </a:r>
            <a:r>
              <a:rPr lang="ru-RU" sz="6000" b="1" spc="50" dirty="0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 «</a:t>
            </a:r>
            <a:r>
              <a:rPr lang="ru-RU" sz="6000" b="1" spc="50" dirty="0" err="1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невмируще</a:t>
            </a:r>
            <a:r>
              <a:rPr lang="ru-RU" sz="6000" b="1" spc="50" dirty="0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 і </a:t>
            </a:r>
            <a:r>
              <a:rPr lang="ru-RU" sz="6000" b="1" spc="50" dirty="0" err="1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невичерпне</a:t>
            </a:r>
            <a:r>
              <a:rPr lang="ru-RU" sz="6000" b="1" spc="50" dirty="0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 </a:t>
            </a:r>
            <a:r>
              <a:rPr lang="ru-RU" sz="6000" b="1" spc="50" dirty="0" err="1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цілюще</a:t>
            </a:r>
            <a:r>
              <a:rPr lang="ru-RU" sz="6000" b="1" spc="50" dirty="0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 </a:t>
            </a:r>
            <a:r>
              <a:rPr lang="ru-RU" sz="6000" b="1" spc="50" dirty="0" err="1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джерело</a:t>
            </a:r>
            <a:r>
              <a:rPr lang="ru-RU" sz="6000" b="1" spc="50" dirty="0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, </a:t>
            </a:r>
            <a:r>
              <a:rPr lang="ru-RU" sz="6000" b="1" spc="50" dirty="0" err="1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і</a:t>
            </a:r>
            <a:r>
              <a:rPr lang="ru-RU" sz="6000" b="1" spc="50" dirty="0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 </a:t>
            </a:r>
            <a:r>
              <a:rPr lang="ru-RU" sz="6000" b="1" spc="50" dirty="0" err="1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хто</a:t>
            </a:r>
            <a:r>
              <a:rPr lang="ru-RU" sz="6000" b="1" spc="50" dirty="0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 не </a:t>
            </a:r>
            <a:r>
              <a:rPr lang="ru-RU" sz="6000" b="1" spc="50" dirty="0" err="1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припаде</a:t>
            </a:r>
            <a:r>
              <a:rPr lang="ru-RU" sz="6000" b="1" spc="50" dirty="0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 до </a:t>
            </a:r>
            <a:r>
              <a:rPr lang="ru-RU" sz="6000" b="1" spc="50" dirty="0" err="1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нього</a:t>
            </a:r>
            <a:r>
              <a:rPr lang="ru-RU" sz="6000" b="1" spc="50" dirty="0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 </a:t>
            </a:r>
            <a:r>
              <a:rPr lang="ru-RU" sz="6000" b="1" spc="50" dirty="0" err="1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вустами</a:t>
            </a:r>
            <a:r>
              <a:rPr lang="ru-RU" sz="6000" b="1" spc="50" dirty="0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, той </a:t>
            </a:r>
            <a:r>
              <a:rPr lang="ru-RU" sz="6000" b="1" spc="50" dirty="0" err="1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всохне</a:t>
            </a:r>
            <a:r>
              <a:rPr lang="ru-RU" sz="6000" b="1" spc="50" dirty="0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 </a:t>
            </a:r>
            <a:r>
              <a:rPr lang="ru-RU" sz="6000" b="1" spc="50" dirty="0" err="1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від</a:t>
            </a:r>
            <a:r>
              <a:rPr lang="ru-RU" sz="6000" b="1" spc="50" dirty="0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 </a:t>
            </a:r>
            <a:r>
              <a:rPr lang="ru-RU" sz="6000" b="1" spc="50" dirty="0" err="1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спраги</a:t>
            </a:r>
            <a:r>
              <a:rPr lang="ru-RU" sz="6000" b="1" spc="50" dirty="0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Astron" pitchFamily="34" charset="0"/>
              </a:rPr>
              <a:t>…»</a:t>
            </a:r>
            <a:endParaRPr lang="ru-RU" sz="6000" b="1" cap="none" spc="50" dirty="0">
              <a:ln w="1905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rgbClr val="FFFF00">
                    <a:alpha val="40000"/>
                  </a:srgbClr>
                </a:glow>
              </a:effectLst>
              <a:latin typeface="Astron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7317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7066" t="6667" r="24017" b="5670"/>
          <a:stretch>
            <a:fillRect/>
          </a:stretch>
        </p:blipFill>
        <p:spPr bwMode="auto">
          <a:xfrm>
            <a:off x="319314" y="2706914"/>
            <a:ext cx="8171543" cy="4151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086" y="391886"/>
            <a:ext cx="11335657" cy="1548266"/>
          </a:xfrm>
        </p:spPr>
        <p:txBody>
          <a:bodyPr>
            <a:noAutofit/>
          </a:bodyPr>
          <a:lstStyle/>
          <a:p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ПРЕЗЕНТАЦІЮ ПІДГОТУВАВ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1492732"/>
            <a:ext cx="71845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atin typeface="Segoe Print"/>
              </a:rPr>
              <a:t>учень 10 групи</a:t>
            </a:r>
          </a:p>
          <a:p>
            <a:pPr algn="ctr"/>
            <a:r>
              <a:rPr lang="uk-UA" sz="6000" b="1" dirty="0" err="1" smtClean="0"/>
              <a:t>Хоменко</a:t>
            </a:r>
            <a:r>
              <a:rPr lang="uk-UA" sz="6000" b="1" dirty="0" smtClean="0"/>
              <a:t> </a:t>
            </a:r>
            <a:r>
              <a:rPr lang="uk-UA" sz="6000" b="1" dirty="0" smtClean="0"/>
              <a:t>Артур</a:t>
            </a:r>
            <a:endParaRPr lang="en-US" sz="6000" b="1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1988457" y="3047878"/>
            <a:ext cx="896982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ДЯКУЮ ЗА УВАГУ !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Click="0" advTm="15975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4228" y="653143"/>
            <a:ext cx="4847772" cy="5660572"/>
          </a:xfrm>
        </p:spPr>
        <p:txBody>
          <a:bodyPr>
            <a:noAutofit/>
          </a:bodyPr>
          <a:lstStyle/>
          <a:p>
            <a:pPr marL="45720" indent="0">
              <a:buClr>
                <a:srgbClr val="1D5253"/>
              </a:buClr>
              <a:buNone/>
            </a:pPr>
            <a:r>
              <a:rPr lang="ru-RU" sz="2400" i="1" dirty="0" err="1">
                <a:solidFill>
                  <a:schemeClr val="tx1"/>
                </a:solidFill>
                <a:latin typeface="Arial Black" pitchFamily="34" charset="0"/>
              </a:rPr>
              <a:t>Ніжна</a:t>
            </a:r>
            <a:r>
              <a:rPr lang="ru-RU" sz="2400" i="1" dirty="0">
                <a:solidFill>
                  <a:schemeClr val="tx1"/>
                </a:solidFill>
                <a:latin typeface="Arial Black" pitchFamily="34" charset="0"/>
              </a:rPr>
              <a:t>, мила, </a:t>
            </a:r>
            <a:r>
              <a:rPr lang="ru-RU" sz="2400" i="1" dirty="0" err="1">
                <a:solidFill>
                  <a:schemeClr val="tx1"/>
                </a:solidFill>
                <a:latin typeface="Arial Black" pitchFamily="34" charset="0"/>
              </a:rPr>
              <a:t>світанкова</a:t>
            </a:r>
            <a:r>
              <a:rPr lang="ru-RU" sz="2400" i="1" dirty="0">
                <a:solidFill>
                  <a:schemeClr val="tx1"/>
                </a:solidFill>
                <a:latin typeface="Arial Black" pitchFamily="34" charset="0"/>
              </a:rPr>
              <a:t>,</a:t>
            </a:r>
          </a:p>
          <a:p>
            <a:pPr marL="45720" indent="0">
              <a:buClr>
                <a:srgbClr val="1D5253"/>
              </a:buClr>
              <a:buNone/>
            </a:pPr>
            <a:r>
              <a:rPr lang="ru-RU" sz="2400" i="1" dirty="0">
                <a:solidFill>
                  <a:schemeClr val="tx1"/>
                </a:solidFill>
                <a:latin typeface="Arial Black" pitchFamily="34" charset="0"/>
              </a:rPr>
              <a:t>Ясна, чиста, </a:t>
            </a:r>
            <a:r>
              <a:rPr lang="ru-RU" sz="2400" i="1" dirty="0" err="1">
                <a:solidFill>
                  <a:schemeClr val="tx1"/>
                </a:solidFill>
                <a:latin typeface="Arial Black" pitchFamily="34" charset="0"/>
              </a:rPr>
              <a:t>колискова</a:t>
            </a:r>
            <a:r>
              <a:rPr lang="ru-RU" sz="2400" i="1" dirty="0">
                <a:solidFill>
                  <a:schemeClr val="tx1"/>
                </a:solidFill>
                <a:latin typeface="Arial Black" pitchFamily="34" charset="0"/>
              </a:rPr>
              <a:t>,</a:t>
            </a:r>
          </a:p>
          <a:p>
            <a:pPr marL="45720" indent="0">
              <a:buClr>
                <a:srgbClr val="1D5253"/>
              </a:buClr>
              <a:buNone/>
            </a:pPr>
            <a:r>
              <a:rPr lang="ru-RU" sz="2400" i="1" dirty="0" err="1">
                <a:solidFill>
                  <a:schemeClr val="tx1"/>
                </a:solidFill>
                <a:latin typeface="Arial Black" pitchFamily="34" charset="0"/>
              </a:rPr>
              <a:t>Мелодійна</a:t>
            </a:r>
            <a:r>
              <a:rPr lang="ru-RU" sz="2400" i="1" dirty="0">
                <a:solidFill>
                  <a:schemeClr val="tx1"/>
                </a:solidFill>
                <a:latin typeface="Arial Black" pitchFamily="34" charset="0"/>
              </a:rPr>
              <a:t>, </a:t>
            </a:r>
            <a:r>
              <a:rPr lang="ru-RU" sz="2400" i="1" dirty="0" err="1">
                <a:solidFill>
                  <a:schemeClr val="tx1"/>
                </a:solidFill>
                <a:latin typeface="Arial Black" pitchFamily="34" charset="0"/>
              </a:rPr>
              <a:t>дзвінкотюча</a:t>
            </a:r>
            <a:r>
              <a:rPr lang="ru-RU" sz="2400" i="1" dirty="0">
                <a:solidFill>
                  <a:schemeClr val="tx1"/>
                </a:solidFill>
                <a:latin typeface="Arial Black" pitchFamily="34" charset="0"/>
              </a:rPr>
              <a:t>,</a:t>
            </a:r>
          </a:p>
          <a:p>
            <a:pPr marL="45720" indent="0">
              <a:buClr>
                <a:srgbClr val="1D5253"/>
              </a:buClr>
              <a:buNone/>
            </a:pPr>
            <a:r>
              <a:rPr lang="ru-RU" sz="2400" i="1" dirty="0">
                <a:solidFill>
                  <a:schemeClr val="tx1"/>
                </a:solidFill>
                <a:latin typeface="Arial Black" pitchFamily="34" charset="0"/>
              </a:rPr>
              <a:t>Дивна, </a:t>
            </a:r>
            <a:r>
              <a:rPr lang="ru-RU" sz="2400" i="1" dirty="0" err="1">
                <a:solidFill>
                  <a:schemeClr val="tx1"/>
                </a:solidFill>
                <a:latin typeface="Arial Black" pitchFamily="34" charset="0"/>
              </a:rPr>
              <a:t>радісна</a:t>
            </a:r>
            <a:r>
              <a:rPr lang="ru-RU" sz="2400" i="1" dirty="0">
                <a:solidFill>
                  <a:schemeClr val="tx1"/>
                </a:solidFill>
                <a:latin typeface="Arial Black" pitchFamily="34" charset="0"/>
              </a:rPr>
              <a:t>, </a:t>
            </a:r>
            <a:r>
              <a:rPr lang="ru-RU" sz="2400" i="1" dirty="0" err="1">
                <a:solidFill>
                  <a:schemeClr val="tx1"/>
                </a:solidFill>
                <a:latin typeface="Arial Black" pitchFamily="34" charset="0"/>
              </a:rPr>
              <a:t>співуча</a:t>
            </a:r>
            <a:r>
              <a:rPr lang="ru-RU" sz="2400" i="1" dirty="0">
                <a:solidFill>
                  <a:schemeClr val="tx1"/>
                </a:solidFill>
                <a:latin typeface="Arial Black" pitchFamily="34" charset="0"/>
              </a:rPr>
              <a:t>,</a:t>
            </a:r>
          </a:p>
          <a:p>
            <a:pPr marL="45720" indent="0">
              <a:buClr>
                <a:srgbClr val="1D5253"/>
              </a:buClr>
              <a:buNone/>
            </a:pPr>
            <a:r>
              <a:rPr lang="ru-RU" sz="2400" i="1" dirty="0" err="1">
                <a:solidFill>
                  <a:schemeClr val="tx1"/>
                </a:solidFill>
                <a:latin typeface="Arial Black" pitchFamily="34" charset="0"/>
              </a:rPr>
              <a:t>Лагідна</a:t>
            </a:r>
            <a:r>
              <a:rPr lang="ru-RU" sz="2400" i="1" dirty="0">
                <a:solidFill>
                  <a:schemeClr val="tx1"/>
                </a:solidFill>
                <a:latin typeface="Arial Black" pitchFamily="34" charset="0"/>
              </a:rPr>
              <a:t>, жива, </a:t>
            </a:r>
            <a:r>
              <a:rPr lang="ru-RU" sz="2400" i="1" dirty="0" err="1">
                <a:solidFill>
                  <a:schemeClr val="tx1"/>
                </a:solidFill>
                <a:latin typeface="Arial Black" pitchFamily="34" charset="0"/>
              </a:rPr>
              <a:t>казкова</a:t>
            </a:r>
            <a:r>
              <a:rPr lang="ru-RU" sz="2400" i="1" dirty="0">
                <a:solidFill>
                  <a:schemeClr val="tx1"/>
                </a:solidFill>
                <a:latin typeface="Arial Black" pitchFamily="34" charset="0"/>
              </a:rPr>
              <a:t>,</a:t>
            </a:r>
          </a:p>
          <a:p>
            <a:pPr marL="45720" indent="0">
              <a:buClr>
                <a:srgbClr val="1D5253"/>
              </a:buClr>
              <a:buNone/>
            </a:pPr>
            <a:r>
              <a:rPr lang="ru-RU" sz="2400" i="1" dirty="0">
                <a:solidFill>
                  <a:schemeClr val="tx1"/>
                </a:solidFill>
                <a:latin typeface="Arial Black" pitchFamily="34" charset="0"/>
              </a:rPr>
              <a:t>Красна, </a:t>
            </a:r>
            <a:r>
              <a:rPr lang="ru-RU" sz="2400" i="1" dirty="0" err="1">
                <a:solidFill>
                  <a:schemeClr val="tx1"/>
                </a:solidFill>
                <a:latin typeface="Arial Black" pitchFamily="34" charset="0"/>
              </a:rPr>
              <a:t>чарівна</a:t>
            </a:r>
            <a:r>
              <a:rPr lang="ru-RU" sz="2400" i="1" dirty="0">
                <a:solidFill>
                  <a:schemeClr val="tx1"/>
                </a:solidFill>
                <a:latin typeface="Arial Black" pitchFamily="34" charset="0"/>
              </a:rPr>
              <a:t>, </a:t>
            </a:r>
            <a:r>
              <a:rPr lang="ru-RU" sz="2400" i="1" dirty="0" err="1">
                <a:solidFill>
                  <a:schemeClr val="tx1"/>
                </a:solidFill>
                <a:latin typeface="Arial Black" pitchFamily="34" charset="0"/>
              </a:rPr>
              <a:t>шовкова</a:t>
            </a:r>
            <a:r>
              <a:rPr lang="ru-RU" sz="2400" i="1" dirty="0">
                <a:solidFill>
                  <a:schemeClr val="tx1"/>
                </a:solidFill>
                <a:latin typeface="Arial Black" pitchFamily="34" charset="0"/>
              </a:rPr>
              <a:t>,</a:t>
            </a:r>
          </a:p>
          <a:p>
            <a:pPr marL="45720" indent="0">
              <a:buClr>
                <a:srgbClr val="1D5253"/>
              </a:buClr>
              <a:buNone/>
            </a:pPr>
            <a:r>
              <a:rPr lang="ru-RU" sz="2400" i="1" dirty="0" err="1">
                <a:solidFill>
                  <a:schemeClr val="tx1"/>
                </a:solidFill>
                <a:latin typeface="Arial Black" pitchFamily="34" charset="0"/>
              </a:rPr>
              <a:t>Найдорожча</a:t>
            </a:r>
            <a:r>
              <a:rPr lang="ru-RU" sz="2400" i="1" dirty="0">
                <a:solidFill>
                  <a:schemeClr val="tx1"/>
                </a:solidFill>
                <a:latin typeface="Arial Black" pitchFamily="34" charset="0"/>
              </a:rPr>
              <a:t>, добра, </a:t>
            </a:r>
            <a:r>
              <a:rPr lang="ru-RU" sz="2400" i="1" dirty="0" err="1">
                <a:solidFill>
                  <a:schemeClr val="tx1"/>
                </a:solidFill>
                <a:latin typeface="Arial Black" pitchFamily="34" charset="0"/>
              </a:rPr>
              <a:t>власна</a:t>
            </a:r>
            <a:r>
              <a:rPr lang="ru-RU" sz="2400" i="1" dirty="0">
                <a:solidFill>
                  <a:schemeClr val="tx1"/>
                </a:solidFill>
                <a:latin typeface="Arial Black" pitchFamily="34" charset="0"/>
              </a:rPr>
              <a:t>,</a:t>
            </a:r>
          </a:p>
          <a:p>
            <a:pPr marL="45720" indent="0">
              <a:buClr>
                <a:srgbClr val="1D5253"/>
              </a:buClr>
              <a:buNone/>
            </a:pPr>
            <a:r>
              <a:rPr lang="ru-RU" sz="2400" i="1" dirty="0">
                <a:solidFill>
                  <a:schemeClr val="tx1"/>
                </a:solidFill>
                <a:latin typeface="Arial Black" pitchFamily="34" charset="0"/>
              </a:rPr>
              <a:t>Мудра, </a:t>
            </a:r>
            <a:r>
              <a:rPr lang="ru-RU" sz="2400" i="1" dirty="0" err="1">
                <a:solidFill>
                  <a:schemeClr val="tx1"/>
                </a:solidFill>
                <a:latin typeface="Arial Black" pitchFamily="34" charset="0"/>
              </a:rPr>
              <a:t>сонячна</a:t>
            </a:r>
            <a:r>
              <a:rPr lang="ru-RU" sz="2400" i="1" dirty="0">
                <a:solidFill>
                  <a:schemeClr val="tx1"/>
                </a:solidFill>
                <a:latin typeface="Arial Black" pitchFamily="34" charset="0"/>
              </a:rPr>
              <a:t>, прекрасна,</a:t>
            </a:r>
          </a:p>
          <a:p>
            <a:pPr marL="45720" indent="0">
              <a:buClr>
                <a:srgbClr val="1D5253"/>
              </a:buClr>
              <a:buNone/>
            </a:pPr>
            <a:r>
              <a:rPr lang="ru-RU" sz="2400" i="1" dirty="0" err="1">
                <a:solidFill>
                  <a:schemeClr val="tx1"/>
                </a:solidFill>
                <a:latin typeface="Arial Black" pitchFamily="34" charset="0"/>
              </a:rPr>
              <a:t>Солов’їна</a:t>
            </a:r>
            <a:r>
              <a:rPr lang="ru-RU" sz="2400" i="1" dirty="0">
                <a:solidFill>
                  <a:schemeClr val="tx1"/>
                </a:solidFill>
                <a:latin typeface="Arial Black" pitchFamily="34" charset="0"/>
              </a:rPr>
              <a:t>, </a:t>
            </a:r>
            <a:r>
              <a:rPr lang="ru-RU" sz="2400" i="1" dirty="0" err="1">
                <a:solidFill>
                  <a:schemeClr val="tx1"/>
                </a:solidFill>
                <a:latin typeface="Arial Black" pitchFamily="34" charset="0"/>
              </a:rPr>
              <a:t>барвінкова</a:t>
            </a:r>
            <a:r>
              <a:rPr lang="ru-RU" sz="2400" i="1" dirty="0">
                <a:solidFill>
                  <a:schemeClr val="tx1"/>
                </a:solidFill>
                <a:latin typeface="Arial Black" pitchFamily="34" charset="0"/>
              </a:rPr>
              <a:t>,</a:t>
            </a:r>
          </a:p>
          <a:p>
            <a:pPr marL="45720" indent="0">
              <a:buClr>
                <a:srgbClr val="1D5253"/>
              </a:buClr>
              <a:buNone/>
            </a:pPr>
            <a:r>
              <a:rPr lang="ru-RU" sz="2400" i="1" dirty="0" err="1">
                <a:solidFill>
                  <a:schemeClr val="tx1"/>
                </a:solidFill>
                <a:latin typeface="Arial Black" pitchFamily="34" charset="0"/>
              </a:rPr>
              <a:t>Українська</a:t>
            </a:r>
            <a:r>
              <a:rPr lang="ru-RU" sz="2400" i="1" dirty="0">
                <a:solidFill>
                  <a:schemeClr val="tx1"/>
                </a:solidFill>
                <a:latin typeface="Arial Black" pitchFamily="34" charset="0"/>
              </a:rPr>
              <a:t> моя </a:t>
            </a:r>
            <a:r>
              <a:rPr lang="ru-RU" sz="2400" i="1" dirty="0" err="1">
                <a:solidFill>
                  <a:schemeClr val="tx1"/>
                </a:solidFill>
                <a:latin typeface="Arial Black" pitchFamily="34" charset="0"/>
              </a:rPr>
              <a:t>мова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.</a:t>
            </a:r>
            <a:endParaRPr lang="ru-RU" sz="2400" b="0" i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098" name="Picture 2" descr="C:\Users\Настя\Desktop\74628565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43" y="185336"/>
            <a:ext cx="6571230" cy="6375121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1571637"/>
      </p:ext>
    </p:extLst>
  </p:cSld>
  <p:clrMapOvr>
    <a:masterClrMapping/>
  </p:clrMapOvr>
  <p:transition spd="slow" advClick="0" advTm="31463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стя\Desktop\316px-4_1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20"/>
          <a:stretch>
            <a:fillRect/>
          </a:stretch>
        </p:blipFill>
        <p:spPr bwMode="auto">
          <a:xfrm>
            <a:off x="7151636" y="0"/>
            <a:ext cx="5040363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5314" y="1001485"/>
            <a:ext cx="583474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2400" b="1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algn="ctr"/>
            <a:endParaRPr lang="uk-UA" sz="2400" b="1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algn="ctr"/>
            <a:endParaRPr lang="uk-UA" sz="2400" b="1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algn="ctr"/>
            <a:endParaRPr lang="uk-UA" sz="2400" b="1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uk-UA" sz="24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Користуючись малюнком, розкажіть по значення мови у житті людини і суспільства.</a:t>
            </a:r>
            <a:endParaRPr lang="uk-UA" sz="2400" b="1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9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Настя\Desktop\risunochnoe-pism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42" y="0"/>
            <a:ext cx="7836989" cy="508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30514" y="4296954"/>
            <a:ext cx="10689409" cy="1752600"/>
          </a:xfrm>
        </p:spPr>
        <p:txBody>
          <a:bodyPr/>
          <a:lstStyle/>
          <a:p>
            <a:r>
              <a:rPr lang="uk-UA" sz="4000" b="1" i="1" dirty="0" smtClean="0">
                <a:solidFill>
                  <a:srgbClr val="660033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st="12700" dir="10200000" algn="br" rotWithShape="0">
                    <a:schemeClr val="bg1">
                      <a:alpha val="71000"/>
                    </a:schemeClr>
                  </a:outerShdw>
                </a:effectLst>
                <a:latin typeface="Cambria" pitchFamily="18" charset="0"/>
              </a:rPr>
              <a:t>Печерні </a:t>
            </a:r>
            <a:r>
              <a:rPr lang="uk-UA" sz="4000" b="1" i="1" dirty="0" err="1" smtClean="0">
                <a:solidFill>
                  <a:srgbClr val="660033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st="12700" dir="10200000" algn="br" rotWithShape="0">
                    <a:schemeClr val="bg1">
                      <a:alpha val="71000"/>
                    </a:schemeClr>
                  </a:outerShdw>
                </a:effectLst>
                <a:latin typeface="Cambria" pitchFamily="18" charset="0"/>
              </a:rPr>
              <a:t>наскельні</a:t>
            </a:r>
            <a:r>
              <a:rPr lang="uk-UA" sz="4000" b="1" i="1" dirty="0" smtClean="0">
                <a:solidFill>
                  <a:srgbClr val="660033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st="12700" dir="10200000" algn="br" rotWithShape="0">
                    <a:schemeClr val="bg1">
                      <a:alpha val="71000"/>
                    </a:schemeClr>
                  </a:outerShdw>
                </a:effectLst>
                <a:latin typeface="Cambria" pitchFamily="18" charset="0"/>
              </a:rPr>
              <a:t> малюнки та різьблення – попередники піктографії</a:t>
            </a:r>
          </a:p>
          <a:p>
            <a:r>
              <a:rPr lang="uk-UA" sz="4000" b="1" i="1" dirty="0" smtClean="0">
                <a:solidFill>
                  <a:srgbClr val="660033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st="12700" dir="10200000" algn="br" rotWithShape="0">
                    <a:schemeClr val="bg1">
                      <a:alpha val="71000"/>
                    </a:schemeClr>
                  </a:outerShdw>
                </a:effectLst>
                <a:latin typeface="Cambria" pitchFamily="18" charset="0"/>
              </a:rPr>
              <a:t>(малюнкового письма)</a:t>
            </a:r>
            <a:endParaRPr lang="ru-RU" sz="4000" b="1" i="1" dirty="0">
              <a:solidFill>
                <a:srgbClr val="660033"/>
              </a:solidFill>
              <a:effectLst>
                <a:glow rad="101600">
                  <a:srgbClr val="996633">
                    <a:alpha val="60000"/>
                  </a:srgbClr>
                </a:glow>
                <a:outerShdw blurRad="63500" dist="12700" dir="10200000" algn="br" rotWithShape="0">
                  <a:schemeClr val="bg1">
                    <a:alpha val="71000"/>
                  </a:scheme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96570" y="507999"/>
            <a:ext cx="95649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6633"/>
                </a:solidFill>
                <a:effectLst>
                  <a:glow rad="228600">
                    <a:srgbClr val="996633">
                      <a:alpha val="40000"/>
                    </a:srgbClr>
                  </a:glow>
                  <a:outerShdw blurRad="41275" dist="20320" dir="1800000" sx="99000" sy="99000" algn="tl" rotWithShape="0">
                    <a:srgbClr val="000000">
                      <a:alpha val="81000"/>
                    </a:srgbClr>
                  </a:outerShdw>
                </a:effectLst>
                <a:latin typeface="Bookman Old Style" pitchFamily="18" charset="0"/>
              </a:rPr>
              <a:t>Створення писемності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96633"/>
              </a:solidFill>
              <a:effectLst>
                <a:glow rad="228600">
                  <a:srgbClr val="996633">
                    <a:alpha val="40000"/>
                  </a:srgbClr>
                </a:glow>
                <a:outerShdw blurRad="41275" dist="20320" dir="1800000" sx="99000" sy="99000" algn="tl" rotWithShape="0">
                  <a:srgbClr val="000000">
                    <a:alpha val="81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8602142"/>
      </p:ext>
    </p:extLst>
  </p:cSld>
  <p:clrMapOvr>
    <a:masterClrMapping/>
  </p:clrMapOvr>
  <p:transition spd="slow" advClick="0" advTm="82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656565"/>
                </a:solidFill>
                <a:latin typeface="Arial"/>
              </a:rPr>
              <a:t/>
            </a:r>
            <a:br>
              <a:rPr lang="ru-RU" dirty="0">
                <a:solidFill>
                  <a:srgbClr val="656565"/>
                </a:solidFill>
                <a:latin typeface="Arial"/>
              </a:rPr>
            </a:br>
            <a:endParaRPr lang="ru-RU" sz="3400" b="0" i="0" dirty="0">
              <a:solidFill>
                <a:srgbClr val="1D5253">
                  <a:lumMod val="75000"/>
                </a:srgbClr>
              </a:solidFill>
              <a:latin typeface="Century Schoolbook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80229" y="333828"/>
            <a:ext cx="8345714" cy="6061029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4400" b="1" dirty="0" smtClean="0">
                <a:solidFill>
                  <a:schemeClr val="tx1">
                    <a:lumMod val="50000"/>
                  </a:schemeClr>
                </a:solidFill>
                <a:latin typeface="Century Gothic" pitchFamily="34" charset="0"/>
              </a:rPr>
              <a:t>  </a:t>
            </a:r>
            <a:r>
              <a:rPr lang="ru-RU" sz="4400" b="1" dirty="0" err="1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Творці</a:t>
            </a:r>
            <a:r>
              <a:rPr lang="ru-RU" sz="4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 слов</a:t>
            </a:r>
            <a:r>
              <a:rPr lang="uk-UA" sz="4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'</a:t>
            </a:r>
            <a:r>
              <a:rPr lang="ru-RU" sz="4400" b="1" dirty="0" err="1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янської</a:t>
            </a:r>
            <a:r>
              <a:rPr lang="ru-RU" sz="4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 </a:t>
            </a:r>
            <a:r>
              <a:rPr lang="ru-RU" sz="4400" b="1" dirty="0" err="1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писемності</a:t>
            </a:r>
            <a:endParaRPr lang="ru-RU" sz="4400" b="1" dirty="0"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libri" pitchFamily="34" charset="0"/>
            </a:endParaRPr>
          </a:p>
          <a:p>
            <a:pPr marL="45720" indent="0" algn="ctr">
              <a:buNone/>
            </a:pPr>
            <a:endParaRPr lang="en-US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45720" indent="0" algn="ctr">
              <a:buNone/>
            </a:pPr>
            <a:endParaRPr lang="en-US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45720" indent="0" algn="ctr">
              <a:buNone/>
            </a:pPr>
            <a:endParaRPr lang="en-US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45720" indent="0" algn="ctr">
              <a:buNone/>
            </a:pPr>
            <a:endParaRPr lang="en-US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45720" indent="0" algn="ctr">
              <a:buNone/>
            </a:pPr>
            <a:r>
              <a:rPr lang="vi-VN" b="1" dirty="0" smtClean="0">
                <a:solidFill>
                  <a:srgbClr val="F6FFD5"/>
                </a:solidFill>
                <a:effectLst>
                  <a:glow rad="228600">
                    <a:schemeClr val="bg2">
                      <a:lumMod val="10000"/>
                      <a:alpha val="40000"/>
                    </a:schemeClr>
                  </a:glow>
                </a:effectLst>
                <a:latin typeface="Palatino Linotype" pitchFamily="18" charset="0"/>
              </a:rPr>
              <a:t>Кири́ло </a:t>
            </a:r>
            <a:r>
              <a:rPr lang="vi-VN" b="1" dirty="0">
                <a:solidFill>
                  <a:srgbClr val="F6FFD5"/>
                </a:solidFill>
                <a:effectLst>
                  <a:glow rad="228600">
                    <a:schemeClr val="bg2">
                      <a:lumMod val="10000"/>
                      <a:alpha val="40000"/>
                    </a:schemeClr>
                  </a:glow>
                </a:effectLst>
                <a:latin typeface="Palatino Linotype" pitchFamily="18" charset="0"/>
              </a:rPr>
              <a:t>і Мефо́дій — македонські слов'янські просвітителі та проповідники християнства, творці слов'янської азбуки, перші перекладачі богослужбових книг на слов'янську мову, брати.</a:t>
            </a:r>
            <a:endParaRPr lang="ru-RU" b="1" dirty="0">
              <a:solidFill>
                <a:srgbClr val="F6FFD5"/>
              </a:solidFill>
              <a:effectLst>
                <a:glow rad="228600">
                  <a:schemeClr val="bg2">
                    <a:lumMod val="10000"/>
                    <a:alpha val="40000"/>
                  </a:schemeClr>
                </a:glow>
              </a:effectLst>
              <a:latin typeface="Palatino Linotype" pitchFamily="18" charset="0"/>
            </a:endParaRPr>
          </a:p>
        </p:txBody>
      </p:sp>
      <p:pic>
        <p:nvPicPr>
          <p:cNvPr id="11269" name="Picture 5" descr="C:\Users\Настя\Desktop\kyrylo_i_metodij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28" y="522513"/>
            <a:ext cx="3625900" cy="4615543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541931"/>
      </p:ext>
    </p:extLst>
  </p:cSld>
  <p:clrMapOvr>
    <a:masterClrMapping/>
  </p:clrMapOvr>
  <p:transition spd="slow" advClick="0" advTm="1357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Настя\Desktop\ad1759796a_2216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8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686" y="245613"/>
            <a:ext cx="10319657" cy="1220330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ln>
                  <a:solidFill>
                    <a:schemeClr val="tx1"/>
                  </a:solidFill>
                </a:ln>
                <a:solidFill>
                  <a:srgbClr val="6633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okman Old Style" pitchFamily="18" charset="0"/>
              </a:rPr>
              <a:t>Два типи письма на Київській Русі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6633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086" y="1306286"/>
            <a:ext cx="5413828" cy="140788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                 </a:t>
            </a:r>
            <a:r>
              <a:rPr lang="uk-UA" sz="3600" b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Palatino Linotype" pitchFamily="18" charset="0"/>
                <a:ea typeface="Arial Unicode MS" pitchFamily="34" charset="-128"/>
                <a:cs typeface="Arial Unicode MS" pitchFamily="34" charset="-128"/>
              </a:rPr>
              <a:t>Кирилиця</a:t>
            </a:r>
            <a:r>
              <a:rPr lang="uk-UA" sz="3600" b="1" dirty="0" smtClean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Palatino Linotype" pitchFamily="18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ctr">
              <a:buNone/>
            </a:pPr>
            <a: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uk-UA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itchFamily="18" charset="0"/>
              </a:rPr>
              <a:t>(від імені Костянтина Філософа, в чернецтві Кирила)</a:t>
            </a:r>
          </a:p>
          <a:p>
            <a:endParaRPr lang="uk-UA" sz="3200" dirty="0">
              <a:solidFill>
                <a:srgbClr val="002060"/>
              </a:solidFill>
            </a:endParaRPr>
          </a:p>
          <a:p>
            <a:endParaRPr lang="uk-UA" sz="3200" dirty="0">
              <a:solidFill>
                <a:srgbClr val="002060"/>
              </a:solidFill>
            </a:endParaRPr>
          </a:p>
          <a:p>
            <a:endParaRPr lang="uk-UA" sz="3200" dirty="0" smtClean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63771" y="1219201"/>
            <a:ext cx="5384800" cy="2271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8" indent="-228600" algn="ctr">
              <a:lnSpc>
                <a:spcPct val="90000"/>
              </a:lnSpc>
              <a:spcBef>
                <a:spcPts val="1800"/>
              </a:spcBef>
              <a:buSzPct val="90000"/>
            </a:pPr>
            <a:r>
              <a:rPr lang="uk-UA" sz="3600" b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Palatino Linotype" pitchFamily="18" charset="0"/>
              </a:rPr>
              <a:t>Глаголиця</a:t>
            </a:r>
          </a:p>
          <a:p>
            <a:pPr marL="274320" lvl="8" indent="-228600" algn="ctr">
              <a:lnSpc>
                <a:spcPct val="90000"/>
              </a:lnSpc>
              <a:spcBef>
                <a:spcPts val="1800"/>
              </a:spcBef>
              <a:buSzPct val="90000"/>
            </a:pPr>
            <a:r>
              <a:rPr lang="uk-UA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uk-UA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itchFamily="18" charset="0"/>
              </a:rPr>
              <a:t>(</a:t>
            </a:r>
            <a:r>
              <a:rPr lang="uk-UA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itchFamily="18" charset="0"/>
                <a:cs typeface="Segoe UI" pitchFamily="34" charset="0"/>
              </a:rPr>
              <a:t>від </a:t>
            </a:r>
            <a:r>
              <a:rPr lang="uk-UA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itchFamily="18" charset="0"/>
                <a:cs typeface="Segoe UI" pitchFamily="34" charset="0"/>
              </a:rPr>
              <a:t>давньослов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itchFamily="18" charset="0"/>
                <a:cs typeface="Segoe UI" pitchFamily="34" charset="0"/>
              </a:rPr>
              <a:t>`</a:t>
            </a:r>
            <a:r>
              <a:rPr lang="uk-UA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itchFamily="18" charset="0"/>
                <a:cs typeface="Segoe UI" pitchFamily="34" charset="0"/>
              </a:rPr>
              <a:t>янського</a:t>
            </a:r>
            <a:r>
              <a:rPr lang="uk-UA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itchFamily="18" charset="0"/>
                <a:cs typeface="Segoe UI" pitchFamily="34" charset="0"/>
              </a:rPr>
              <a:t> </a:t>
            </a:r>
            <a:r>
              <a:rPr lang="uk-UA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itchFamily="18" charset="0"/>
                <a:cs typeface="Segoe UI" pitchFamily="34" charset="0"/>
              </a:rPr>
              <a:t>глагола</a:t>
            </a:r>
            <a:r>
              <a:rPr lang="uk-UA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itchFamily="18" charset="0"/>
                <a:cs typeface="Segoe UI" pitchFamily="34" charset="0"/>
              </a:rPr>
              <a:t>, що означає слово).</a:t>
            </a:r>
            <a:endParaRPr lang="ru-RU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Palatino Linotype" pitchFamily="18" charset="0"/>
              <a:cs typeface="Segoe UI" pitchFamily="34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</a:pPr>
            <a:endParaRPr lang="uk-UA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292" name="Picture 4" descr="C:\Users\Настя\Desktop\t145-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1" y="2777092"/>
            <a:ext cx="3657600" cy="35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C:\Users\Настя\Desktop\Glagolitic_alphabe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21" y="2991320"/>
            <a:ext cx="4884420" cy="328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3961966"/>
      </p:ext>
    </p:extLst>
  </p:cSld>
  <p:clrMapOvr>
    <a:masterClrMapping/>
  </p:clrMapOvr>
  <p:transition spd="slow" advClick="0" advTm="2351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9831" y="0"/>
            <a:ext cx="7881256" cy="1143000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accent6">
                      <a:lumMod val="75000"/>
                      <a:alpha val="85000"/>
                    </a:schemeClr>
                  </a:outerShdw>
                </a:effectLst>
                <a:latin typeface="+mn-lt"/>
              </a:rPr>
              <a:t> </a:t>
            </a:r>
            <a:r>
              <a:rPr lang="uk-UA" sz="72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accent6">
                      <a:lumMod val="75000"/>
                      <a:alpha val="85000"/>
                    </a:schemeClr>
                  </a:outerShdw>
                </a:effectLst>
                <a:latin typeface="+mn-lt"/>
              </a:rPr>
              <a:t>Нестор Літописець</a:t>
            </a:r>
            <a:endParaRPr lang="ru-RU" sz="7200" b="1" dirty="0">
              <a:solidFill>
                <a:schemeClr val="bg1"/>
              </a:solidFill>
              <a:effectLst>
                <a:outerShdw blurRad="50800" dist="38100" algn="l" rotWithShape="0">
                  <a:schemeClr val="accent6">
                    <a:lumMod val="75000"/>
                    <a:alpha val="85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46170" y="1132114"/>
            <a:ext cx="7445829" cy="4992915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500" b="1" dirty="0" err="1" smtClean="0">
                <a:solidFill>
                  <a:srgbClr val="F6FFD5"/>
                </a:solidFill>
                <a:effectLst>
                  <a:glow rad="101600">
                    <a:srgbClr val="663300">
                      <a:alpha val="60000"/>
                    </a:srgbClr>
                  </a:glow>
                </a:effectLst>
                <a:latin typeface="Arial Black" pitchFamily="34" charset="0"/>
              </a:rPr>
              <a:t>Київський</a:t>
            </a:r>
            <a:r>
              <a:rPr lang="ru-RU" sz="2500" b="1" dirty="0" smtClean="0">
                <a:solidFill>
                  <a:srgbClr val="F6FFD5"/>
                </a:solidFill>
                <a:effectLst>
                  <a:glow rad="101600">
                    <a:srgbClr val="663300">
                      <a:alpha val="60000"/>
                    </a:srgbClr>
                  </a:glow>
                </a:effectLst>
                <a:latin typeface="Arial Black" pitchFamily="34" charset="0"/>
              </a:rPr>
              <a:t> </a:t>
            </a:r>
            <a:r>
              <a:rPr lang="ru-RU" sz="2500" b="1" dirty="0" err="1" smtClean="0">
                <a:solidFill>
                  <a:srgbClr val="F6FFD5"/>
                </a:solidFill>
                <a:effectLst>
                  <a:glow rad="101600">
                    <a:srgbClr val="663300">
                      <a:alpha val="60000"/>
                    </a:srgbClr>
                  </a:glow>
                </a:effectLst>
                <a:latin typeface="Arial Black" pitchFamily="34" charset="0"/>
              </a:rPr>
              <a:t>літописець</a:t>
            </a:r>
            <a:r>
              <a:rPr lang="ru-RU" sz="2500" b="1" dirty="0" smtClean="0">
                <a:solidFill>
                  <a:srgbClr val="F6FFD5"/>
                </a:solidFill>
                <a:effectLst>
                  <a:glow rad="101600">
                    <a:srgbClr val="663300">
                      <a:alpha val="60000"/>
                    </a:srgbClr>
                  </a:glow>
                </a:effectLst>
                <a:latin typeface="Arial Black" pitchFamily="34" charset="0"/>
              </a:rPr>
              <a:t>, </a:t>
            </a:r>
            <a:r>
              <a:rPr lang="ru-RU" sz="2500" b="1" dirty="0" err="1" smtClean="0">
                <a:solidFill>
                  <a:srgbClr val="F6FFD5"/>
                </a:solidFill>
                <a:effectLst>
                  <a:glow rad="101600">
                    <a:srgbClr val="663300">
                      <a:alpha val="60000"/>
                    </a:srgbClr>
                  </a:glow>
                </a:effectLst>
                <a:latin typeface="Arial Black" pitchFamily="34" charset="0"/>
              </a:rPr>
              <a:t>послідовник</a:t>
            </a:r>
            <a:r>
              <a:rPr lang="ru-RU" sz="2500" b="1" dirty="0" smtClean="0">
                <a:solidFill>
                  <a:srgbClr val="F6FFD5"/>
                </a:solidFill>
                <a:effectLst>
                  <a:glow rad="101600">
                    <a:srgbClr val="663300">
                      <a:alpha val="60000"/>
                    </a:srgbClr>
                  </a:glow>
                </a:effectLst>
                <a:latin typeface="Arial Black" pitchFamily="34" charset="0"/>
              </a:rPr>
              <a:t> </a:t>
            </a:r>
            <a:r>
              <a:rPr lang="ru-RU" sz="2500" b="1" dirty="0" err="1">
                <a:solidFill>
                  <a:srgbClr val="F6FFD5"/>
                </a:solidFill>
                <a:effectLst>
                  <a:glow rad="101600">
                    <a:srgbClr val="663300">
                      <a:alpha val="60000"/>
                    </a:srgbClr>
                  </a:glow>
                </a:effectLst>
                <a:latin typeface="Arial Black" pitchFamily="34" charset="0"/>
              </a:rPr>
              <a:t>творців</a:t>
            </a:r>
            <a:r>
              <a:rPr lang="ru-RU" sz="2500" b="1" dirty="0">
                <a:solidFill>
                  <a:srgbClr val="F6FFD5"/>
                </a:solidFill>
                <a:effectLst>
                  <a:glow rad="101600">
                    <a:srgbClr val="663300">
                      <a:alpha val="60000"/>
                    </a:srgbClr>
                  </a:glow>
                </a:effectLst>
                <a:latin typeface="Arial Black" pitchFamily="34" charset="0"/>
              </a:rPr>
              <a:t> </a:t>
            </a:r>
            <a:r>
              <a:rPr lang="ru-RU" sz="2500" b="1" dirty="0" err="1">
                <a:solidFill>
                  <a:srgbClr val="F6FFD5"/>
                </a:solidFill>
                <a:effectLst>
                  <a:glow rad="101600">
                    <a:srgbClr val="663300">
                      <a:alpha val="60000"/>
                    </a:srgbClr>
                  </a:glow>
                </a:effectLst>
                <a:latin typeface="Arial Black" pitchFamily="34" charset="0"/>
              </a:rPr>
              <a:t>слов'янської</a:t>
            </a:r>
            <a:r>
              <a:rPr lang="ru-RU" sz="2500" b="1" dirty="0">
                <a:solidFill>
                  <a:srgbClr val="F6FFD5"/>
                </a:solidFill>
                <a:effectLst>
                  <a:glow rad="101600">
                    <a:srgbClr val="663300">
                      <a:alpha val="60000"/>
                    </a:srgbClr>
                  </a:glow>
                </a:effectLst>
                <a:latin typeface="Arial Black" pitchFamily="34" charset="0"/>
              </a:rPr>
              <a:t> </a:t>
            </a:r>
            <a:r>
              <a:rPr lang="ru-RU" sz="2500" b="1" dirty="0" err="1">
                <a:solidFill>
                  <a:srgbClr val="F6FFD5"/>
                </a:solidFill>
                <a:effectLst>
                  <a:glow rad="101600">
                    <a:srgbClr val="663300">
                      <a:alpha val="60000"/>
                    </a:srgbClr>
                  </a:glow>
                </a:effectLst>
                <a:latin typeface="Arial Black" pitchFamily="34" charset="0"/>
              </a:rPr>
              <a:t>писемності</a:t>
            </a:r>
            <a:r>
              <a:rPr lang="ru-RU" sz="2500" b="1" dirty="0">
                <a:solidFill>
                  <a:srgbClr val="F6FFD5"/>
                </a:solidFill>
                <a:effectLst>
                  <a:glow rad="101600">
                    <a:srgbClr val="663300">
                      <a:alpha val="60000"/>
                    </a:srgbClr>
                  </a:glow>
                </a:effectLst>
                <a:latin typeface="Arial Black" pitchFamily="34" charset="0"/>
              </a:rPr>
              <a:t> </a:t>
            </a:r>
            <a:r>
              <a:rPr lang="ru-RU" sz="2500" b="1" dirty="0" err="1">
                <a:solidFill>
                  <a:srgbClr val="F6FFD5"/>
                </a:solidFill>
                <a:effectLst>
                  <a:glow rad="101600">
                    <a:srgbClr val="663300">
                      <a:alpha val="60000"/>
                    </a:srgbClr>
                  </a:glow>
                </a:effectLst>
                <a:latin typeface="Arial Black" pitchFamily="34" charset="0"/>
              </a:rPr>
              <a:t>Кирила</a:t>
            </a:r>
            <a:r>
              <a:rPr lang="ru-RU" sz="2500" b="1" dirty="0">
                <a:solidFill>
                  <a:srgbClr val="F6FFD5"/>
                </a:solidFill>
                <a:effectLst>
                  <a:glow rad="101600">
                    <a:srgbClr val="663300">
                      <a:alpha val="60000"/>
                    </a:srgbClr>
                  </a:glow>
                </a:effectLst>
                <a:latin typeface="Arial Black" pitchFamily="34" charset="0"/>
              </a:rPr>
              <a:t> і </a:t>
            </a:r>
            <a:r>
              <a:rPr lang="ru-RU" sz="2500" b="1" dirty="0" err="1" smtClean="0">
                <a:solidFill>
                  <a:srgbClr val="F6FFD5"/>
                </a:solidFill>
                <a:effectLst>
                  <a:glow rad="101600">
                    <a:srgbClr val="663300">
                      <a:alpha val="60000"/>
                    </a:srgbClr>
                  </a:glow>
                </a:effectLst>
                <a:latin typeface="Arial Black" pitchFamily="34" charset="0"/>
              </a:rPr>
              <a:t>Мефод</a:t>
            </a:r>
            <a:endParaRPr lang="en-US" sz="2500" b="1" dirty="0" smtClean="0">
              <a:solidFill>
                <a:srgbClr val="F6FFD5"/>
              </a:solidFill>
              <a:effectLst>
                <a:glow rad="101600">
                  <a:srgbClr val="663300">
                    <a:alpha val="60000"/>
                  </a:srgbClr>
                </a:glow>
              </a:effectLst>
              <a:latin typeface="Arial Black" pitchFamily="34" charset="0"/>
            </a:endParaRPr>
          </a:p>
          <a:p>
            <a:pPr marL="288000" indent="0">
              <a:buNone/>
            </a:pPr>
            <a:r>
              <a:rPr lang="en-US" sz="2500" b="1" i="1" dirty="0" smtClean="0">
                <a:solidFill>
                  <a:srgbClr val="F6FFD5"/>
                </a:solidFill>
                <a:effectLst>
                  <a:glow rad="228600">
                    <a:srgbClr val="996633">
                      <a:alpha val="40000"/>
                    </a:srgbClr>
                  </a:glow>
                </a:effectLst>
                <a:latin typeface="Palatino Linotype" pitchFamily="18" charset="0"/>
              </a:rPr>
              <a:t> </a:t>
            </a:r>
            <a:r>
              <a:rPr lang="uk-UA" sz="2500" b="1" i="1" dirty="0" smtClean="0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З 1173 </a:t>
            </a:r>
            <a:r>
              <a:rPr lang="uk-UA" sz="2500" b="1" dirty="0" smtClean="0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року – чернець Києво-Печерського </a:t>
            </a:r>
            <a:r>
              <a:rPr lang="en-US" sz="2500" b="1" dirty="0" smtClean="0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   </a:t>
            </a:r>
            <a:r>
              <a:rPr lang="uk-UA" sz="2500" b="1" dirty="0" smtClean="0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монастиря.</a:t>
            </a:r>
          </a:p>
          <a:p>
            <a:pPr>
              <a:buNone/>
            </a:pPr>
            <a:r>
              <a:rPr lang="en-US" sz="2500" b="1" dirty="0" smtClean="0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    </a:t>
            </a:r>
            <a:r>
              <a:rPr lang="uk-UA" sz="2500" b="1" dirty="0" smtClean="0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Автор житій святих Бориса і Гліба та Феодосія Печерського, Повісті минулих літ.</a:t>
            </a:r>
          </a:p>
          <a:p>
            <a:pPr>
              <a:buNone/>
            </a:pPr>
            <a:r>
              <a:rPr lang="en-US" sz="2500" b="1" dirty="0" smtClean="0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     </a:t>
            </a:r>
            <a:r>
              <a:rPr lang="uk-UA" sz="2500" b="1" dirty="0" smtClean="0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Перший професійний історик Русі.</a:t>
            </a:r>
          </a:p>
          <a:p>
            <a:pPr>
              <a:buNone/>
            </a:pPr>
            <a:r>
              <a:rPr lang="en-US" sz="2500" b="1" dirty="0" smtClean="0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     </a:t>
            </a:r>
            <a:r>
              <a:rPr lang="uk-UA" sz="2500" b="1" dirty="0" smtClean="0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Батько усієї нашої історії.</a:t>
            </a:r>
            <a:endParaRPr lang="ru-RU" sz="2500" b="1" dirty="0" smtClean="0">
              <a:solidFill>
                <a:srgbClr val="F6FFD5"/>
              </a:solidFill>
              <a:effectLst>
                <a:glow rad="101600">
                  <a:schemeClr val="bg2">
                    <a:lumMod val="25000"/>
                    <a:alpha val="40000"/>
                  </a:schemeClr>
                </a:glow>
              </a:effectLst>
              <a:latin typeface="Palatino Linotype" pitchFamily="18" charset="0"/>
            </a:endParaRPr>
          </a:p>
          <a:p>
            <a:pPr>
              <a:buNone/>
            </a:pPr>
            <a:r>
              <a:rPr lang="en-US" sz="2500" b="1" dirty="0" smtClean="0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    </a:t>
            </a:r>
            <a:r>
              <a:rPr lang="ru-RU" sz="2500" b="1" dirty="0" smtClean="0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 </a:t>
            </a:r>
            <a:r>
              <a:rPr lang="ru-RU" sz="2500" b="1" dirty="0" err="1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Дослідники</a:t>
            </a:r>
            <a:r>
              <a:rPr lang="ru-RU" sz="2500" b="1" dirty="0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 </a:t>
            </a:r>
            <a:r>
              <a:rPr lang="ru-RU" sz="2500" b="1" dirty="0" err="1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вважають</a:t>
            </a:r>
            <a:r>
              <a:rPr lang="ru-RU" sz="2500" b="1" dirty="0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, </a:t>
            </a:r>
            <a:r>
              <a:rPr lang="ru-RU" sz="2500" b="1" dirty="0" err="1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що</a:t>
            </a:r>
            <a:r>
              <a:rPr lang="ru-RU" sz="2500" b="1" dirty="0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 </a:t>
            </a:r>
            <a:r>
              <a:rPr lang="ru-RU" sz="2500" b="1" dirty="0" err="1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саме</a:t>
            </a:r>
            <a:r>
              <a:rPr lang="ru-RU" sz="2500" b="1" dirty="0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 з </a:t>
            </a:r>
            <a:r>
              <a:rPr lang="ru-RU" sz="2500" b="1" dirty="0" err="1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його</a:t>
            </a:r>
            <a:r>
              <a:rPr lang="ru-RU" sz="2500" b="1" dirty="0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 </a:t>
            </a:r>
            <a:r>
              <a:rPr lang="ru-RU" sz="2500" b="1" dirty="0" err="1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творчості</a:t>
            </a:r>
            <a:r>
              <a:rPr lang="ru-RU" sz="2500" b="1" dirty="0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 й </a:t>
            </a:r>
            <a:r>
              <a:rPr lang="ru-RU" sz="2500" b="1" dirty="0" err="1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починається</a:t>
            </a:r>
            <a:r>
              <a:rPr lang="ru-RU" sz="2500" b="1" dirty="0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 </a:t>
            </a:r>
            <a:r>
              <a:rPr lang="ru-RU" sz="2500" b="1" dirty="0" err="1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писемна</a:t>
            </a:r>
            <a:r>
              <a:rPr lang="ru-RU" sz="2500" b="1" dirty="0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 </a:t>
            </a:r>
            <a:r>
              <a:rPr lang="ru-RU" sz="2500" b="1" dirty="0" err="1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українська</a:t>
            </a:r>
            <a:r>
              <a:rPr lang="ru-RU" sz="2500" b="1" dirty="0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 </a:t>
            </a:r>
            <a:r>
              <a:rPr lang="ru-RU" sz="2500" b="1" dirty="0" err="1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мова</a:t>
            </a:r>
            <a:r>
              <a:rPr lang="ru-RU" sz="2500" b="1" dirty="0">
                <a:solidFill>
                  <a:srgbClr val="F6FFD5"/>
                </a:solidFill>
                <a:effectLst>
                  <a:glow rad="101600">
                    <a:schemeClr val="bg2">
                      <a:lumMod val="25000"/>
                      <a:alpha val="40000"/>
                    </a:schemeClr>
                  </a:glow>
                </a:effectLst>
                <a:latin typeface="Palatino Linotype" pitchFamily="18" charset="0"/>
              </a:rPr>
              <a:t>.</a:t>
            </a:r>
          </a:p>
        </p:txBody>
      </p:sp>
      <p:pic>
        <p:nvPicPr>
          <p:cNvPr id="14340" name="Picture 4" descr="C:\Users\Настя\Desktop\russkaja-banja-i-istorija-ee-proishozhdenija_1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6" y="1132115"/>
            <a:ext cx="4357712" cy="5017161"/>
          </a:xfrm>
          <a:prstGeom prst="ellipse">
            <a:avLst/>
          </a:prstGeom>
          <a:ln w="63500" cap="rnd">
            <a:solidFill>
              <a:srgbClr val="9966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2743957"/>
      </p:ext>
    </p:extLst>
  </p:cSld>
  <p:clrMapOvr>
    <a:masterClrMapping/>
  </p:clrMapOvr>
  <p:transition spd="slow" advClick="0" advTm="2354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304799" y="290285"/>
            <a:ext cx="854891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ОСТРОМИРОВО </a:t>
            </a:r>
            <a:r>
              <a:rPr lang="en-US" sz="3600" b="1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uk-UA" sz="3600" b="1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ЄВАНГЕЛІЄ</a:t>
            </a:r>
            <a:endParaRPr lang="ru-RU" sz="3600" b="1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21943" y="5834520"/>
            <a:ext cx="69378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Написана дьяконом Григорием в 1056—1057 гг.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для новгородского посадника Остромира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med" advClick="0" advTm="7098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.3|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1.1|1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3|2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|5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5|2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5|1.9|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9|3.6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3|2.7|3.2|3.1|2.9|2.9|2.7|2.7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6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6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5|1.9|3.4|5.6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6|2.2|2.2|3|3|3.9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TS01038996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S030009067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S01038996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S01038996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S001159440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S001159440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6CB300F-524B-4030-A6B4-61DED4F505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TS103098890</Template>
  <TotalTime>0</TotalTime>
  <Words>691</Words>
  <Application>Microsoft Office PowerPoint</Application>
  <PresentationFormat>Произвольный</PresentationFormat>
  <Paragraphs>102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TS010389961</vt:lpstr>
      <vt:lpstr>TS030009067</vt:lpstr>
      <vt:lpstr>1_TS010389961</vt:lpstr>
      <vt:lpstr>2_TS010389961</vt:lpstr>
      <vt:lpstr>TS001159440</vt:lpstr>
      <vt:lpstr>1_TS001159440</vt:lpstr>
      <vt:lpstr>Солов’їна, барвінкова, Українська рідна мова…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Два типи письма на Київській Русі</vt:lpstr>
      <vt:lpstr> Нестор Літописець</vt:lpstr>
      <vt:lpstr>Презентация PowerPoint</vt:lpstr>
      <vt:lpstr>Презентация PowerPoint</vt:lpstr>
      <vt:lpstr>Презентация PowerPoint</vt:lpstr>
      <vt:lpstr>Презентация PowerPoint</vt:lpstr>
      <vt:lpstr>РОЗВИТОК УКРАЇНСЬКОЇ МОВИ</vt:lpstr>
      <vt:lpstr>Презентация PowerPoint</vt:lpstr>
      <vt:lpstr>РОЗВИТОК УКРАЇНСЬКОЇ МОВИ</vt:lpstr>
      <vt:lpstr>РОЗВИТОК УКРАЇНСЬКОЇ МОВИ</vt:lpstr>
      <vt:lpstr>РОЗВИТОК УКРАЇНСЬКОЇ МОВИ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СЛОВНИКИ  УКРАЇНСЬКОЇ МОВИ</vt:lpstr>
      <vt:lpstr>Презентация PowerPoint</vt:lpstr>
      <vt:lpstr>Сучасні словники української мови</vt:lpstr>
      <vt:lpstr>Сучасні словники української мови </vt:lpstr>
      <vt:lpstr>Презентация PowerPoint</vt:lpstr>
      <vt:lpstr>ПРЕЗЕНТАЦІЮ ПІДГОТУВАВ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2013-02-17T00:50:28Z</dcterms:created>
  <dcterms:modified xsi:type="dcterms:W3CDTF">2014-11-10T10:05:08Z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TC030988909991</vt:lpwstr>
  </property>
</Properties>
</file>