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90AB343A-C22B-4F54-85EF-78F1A78BC194}" type="datetimeFigureOut">
              <a:rPr lang="uk-UA" smtClean="0"/>
              <a:t>22.01.2015</a:t>
            </a:fld>
            <a:endParaRPr lang="uk-UA"/>
          </a:p>
        </p:txBody>
      </p:sp>
      <p:sp>
        <p:nvSpPr>
          <p:cNvPr id="8" name="Slide Number Placeholder 7"/>
          <p:cNvSpPr>
            <a:spLocks noGrp="1"/>
          </p:cNvSpPr>
          <p:nvPr>
            <p:ph type="sldNum" sz="quarter" idx="11"/>
          </p:nvPr>
        </p:nvSpPr>
        <p:spPr/>
        <p:txBody>
          <a:bodyPr/>
          <a:lstStyle/>
          <a:p>
            <a:fld id="{8C9F8754-DD2D-43B6-85B2-5983E2C90BB2}" type="slidenum">
              <a:rPr lang="uk-UA" smtClean="0"/>
              <a:t>‹#›</a:t>
            </a:fld>
            <a:endParaRPr lang="uk-UA"/>
          </a:p>
        </p:txBody>
      </p:sp>
      <p:sp>
        <p:nvSpPr>
          <p:cNvPr id="9" name="Footer Placeholder 8"/>
          <p:cNvSpPr>
            <a:spLocks noGrp="1"/>
          </p:cNvSpPr>
          <p:nvPr>
            <p:ph type="ftr" sz="quarter" idx="12"/>
          </p:nvPr>
        </p:nvSpPr>
        <p:spPr/>
        <p:txBody>
          <a:bodyPr/>
          <a:lstStyle/>
          <a:p>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0AB343A-C22B-4F54-85EF-78F1A78BC194}" type="datetimeFigureOut">
              <a:rPr lang="uk-UA" smtClean="0"/>
              <a:t>22.01.2015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0AB343A-C22B-4F54-85EF-78F1A78BC194}" type="datetimeFigureOut">
              <a:rPr lang="uk-UA" smtClean="0"/>
              <a:t>22.01.2015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90AB343A-C22B-4F54-85EF-78F1A78BC194}" type="datetimeFigureOut">
              <a:rPr lang="uk-UA" smtClean="0"/>
              <a:t>22.01.2015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0AB343A-C22B-4F54-85EF-78F1A78BC194}" type="datetimeFigureOut">
              <a:rPr lang="uk-UA" smtClean="0"/>
              <a:t>22.01.2015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C9F8754-DD2D-43B6-85B2-5983E2C90BB2}" type="slidenum">
              <a:rPr lang="uk-UA" smtClean="0"/>
              <a:t>‹#›</a:t>
            </a:fld>
            <a:endParaRPr lang="uk-UA"/>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90AB343A-C22B-4F54-85EF-78F1A78BC194}" type="datetimeFigureOut">
              <a:rPr lang="uk-UA" smtClean="0"/>
              <a:t>22.01.2015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C9F8754-DD2D-43B6-85B2-5983E2C90BB2}" type="slidenum">
              <a:rPr lang="uk-UA" smtClean="0"/>
              <a:t>‹#›</a:t>
            </a:fld>
            <a:endParaRPr lang="uk-UA"/>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90AB343A-C22B-4F54-85EF-78F1A78BC194}" type="datetimeFigureOut">
              <a:rPr lang="uk-UA" smtClean="0"/>
              <a:t>22.01.2015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C9F8754-DD2D-43B6-85B2-5983E2C90BB2}" type="slidenum">
              <a:rPr lang="uk-UA" smtClean="0"/>
              <a:t>‹#›</a:t>
            </a:fld>
            <a:endParaRPr lang="uk-UA"/>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0AB343A-C22B-4F54-85EF-78F1A78BC194}" type="datetimeFigureOut">
              <a:rPr lang="uk-UA" smtClean="0"/>
              <a:t>22.01.2015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AB343A-C22B-4F54-85EF-78F1A78BC194}" type="datetimeFigureOut">
              <a:rPr lang="uk-UA" smtClean="0"/>
              <a:t>22.01.2015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AB343A-C22B-4F54-85EF-78F1A78BC194}" type="datetimeFigureOut">
              <a:rPr lang="uk-UA" smtClean="0"/>
              <a:t>22.01.2015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AB343A-C22B-4F54-85EF-78F1A78BC194}" type="datetimeFigureOut">
              <a:rPr lang="uk-UA" smtClean="0"/>
              <a:t>22.01.2015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C9F8754-DD2D-43B6-85B2-5983E2C90BB2}"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0AB343A-C22B-4F54-85EF-78F1A78BC194}" type="datetimeFigureOut">
              <a:rPr lang="uk-UA" smtClean="0"/>
              <a:t>22.01.2015</a:t>
            </a:fld>
            <a:endParaRPr lang="uk-UA"/>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uk-UA"/>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8C9F8754-DD2D-43B6-85B2-5983E2C90BB2}" type="slidenum">
              <a:rPr lang="uk-UA" smtClean="0"/>
              <a:t>‹#›</a:t>
            </a:fld>
            <a:endParaRPr lang="uk-UA"/>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uk.wikipedia.org/wiki/1991" TargetMode="External"/><Relationship Id="rId13" Type="http://schemas.openxmlformats.org/officeDocument/2006/relationships/hyperlink" Target="http://uk.wikipedia.org/wiki/%D0%9A%D0%BE%D0%BC%D1%96%D1%82%D0%B5%D1%82_%D0%B7_%D0%9D%D0%B0%D1%86%D1%96%D0%BE%D0%BD%D0%B0%D0%BB%D1%8C%D0%BD%D0%BE%D1%97_%D0%BF%D1%80%D0%B5%D0%BC%D1%96%D1%97_%D0%A3%D0%BA%D1%80%D0%B0%D1%97%D0%BD%D0%B8_%D1%96%D0%BC%D0%B5%D0%BD%D1%96_%D0%A2%D0%B0%D1%80%D0%B0%D1%81%D0%B0_%D0%A8%D0%B5%D0%B2%D1%87%D0%B5%D0%BD%D0%BA%D0%B0" TargetMode="External"/><Relationship Id="rId3" Type="http://schemas.openxmlformats.org/officeDocument/2006/relationships/hyperlink" Target="http://uk.wikipedia.org/wiki/%D0%9F%D0%B5%D1%80%D0%B5%D0%BA%D0%BB%D0%B0%D0%B4%D0%B0%D1%87" TargetMode="External"/><Relationship Id="rId7" Type="http://schemas.openxmlformats.org/officeDocument/2006/relationships/hyperlink" Target="http://uk.wikipedia.org/wiki/1989" TargetMode="External"/><Relationship Id="rId12" Type="http://schemas.openxmlformats.org/officeDocument/2006/relationships/hyperlink" Target="http://uk.wikipedia.org/wiki/%D0%AF%D0%BD%D1%83%D0%BA%D0%BE%D0%B2%D0%B8%D1%87_%D0%92%D1%96%D0%BA%D1%82%D0%BE%D1%80_%D0%A4%D0%B5%D0%B4%D0%BE%D1%80%D0%BE%D0%B2%D0%B8%D1%87" TargetMode="External"/><Relationship Id="rId2" Type="http://schemas.openxmlformats.org/officeDocument/2006/relationships/hyperlink" Target="http://uk.wikipedia.org/wiki/%D0%9F%D0%BE%D0%B5%D1%82" TargetMode="External"/><Relationship Id="rId1" Type="http://schemas.openxmlformats.org/officeDocument/2006/relationships/slideLayout" Target="../slideLayouts/slideLayout2.xml"/><Relationship Id="rId6" Type="http://schemas.openxmlformats.org/officeDocument/2006/relationships/hyperlink" Target="http://uk.wikipedia.org/wiki/%D0%9E%D0%BB%D1%96%D0%B9%D0%BD%D0%B8%D0%BA_%D0%91%D0%BE%D1%80%D0%B8%D1%81_%D0%86%D0%BB%D0%BB%D1%96%D1%87#cite_note-1" TargetMode="External"/><Relationship Id="rId11" Type="http://schemas.openxmlformats.org/officeDocument/2006/relationships/hyperlink" Target="http://uk.wikipedia.org/wiki/%D0%9F%D1%80%D0%B5%D0%B7%D0%B8%D0%B4%D0%B5%D0%BD%D1%82_%D0%A3%D0%BA%D1%80%D0%B0%D1%97%D0%BD%D0%B8" TargetMode="External"/><Relationship Id="rId5" Type="http://schemas.openxmlformats.org/officeDocument/2006/relationships/hyperlink" Target="http://uk.wikipedia.org/wiki/%D0%9D%D0%B0%D1%86%D1%96%D0%BE%D0%BD%D0%B0%D0%BB%D1%8C%D0%BD%D0%B0_%D1%81%D0%BF%D1%96%D0%BB%D0%BA%D0%B0_%D0%BA%D1%80%D0%B0%D1%94%D0%B7%D0%BD%D0%B0%D0%B2%D1%86%D1%96%D0%B2_%D0%A3%D0%BA%D1%80%D0%B0%D1%97%D0%BD%D0%B8" TargetMode="External"/><Relationship Id="rId10" Type="http://schemas.openxmlformats.org/officeDocument/2006/relationships/hyperlink" Target="http://uk.wikipedia.org/wiki/2010" TargetMode="External"/><Relationship Id="rId4" Type="http://schemas.openxmlformats.org/officeDocument/2006/relationships/hyperlink" Target="http://uk.wikipedia.org/wiki/%D0%9D%D0%B0%D1%86%D1%96%D0%BE%D0%BD%D0%B0%D0%BB%D1%8C%D0%BD%D0%B0_%D0%B0%D0%BA%D0%B0%D0%B4%D0%B5%D0%BC%D1%96%D1%8F_%D0%BD%D0%B0%D1%83%D0%BA_%D0%A3%D0%BA%D1%80%D0%B0%D1%97%D0%BD%D0%B8" TargetMode="External"/><Relationship Id="rId9" Type="http://schemas.openxmlformats.org/officeDocument/2006/relationships/hyperlink" Target="http://uk.wikipedia.org/wiki/5_%D0%BB%D0%B8%D0%BF%D0%BD%D1%8F" TargetMode="External"/><Relationship Id="rId1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hyperlink" Target="http://uk.wikipedia.org/wiki/%D0%97%D0%B0%D1%87%D0%B5%D0%BF%D0%B8%D0%BB%D1%96%D0%B2%D0%BA%D0%B0_(%D1%81%D0%B5%D0%BB%D0%BE)" TargetMode="External"/><Relationship Id="rId7" Type="http://schemas.openxmlformats.org/officeDocument/2006/relationships/hyperlink" Target="http://uk.wikipedia.org/wiki/1958"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hyperlink" Target="http://uk.wikipedia.org/wiki/%D0%9A%D0%B8%D1%97%D0%B2%D1%81%D1%8C%D0%BA%D0%B8%D0%B9_%D0%BD%D0%B0%D1%86%D1%96%D0%BE%D0%BD%D0%B0%D0%BB%D1%8C%D0%BD%D0%B8%D0%B9_%D1%83%D0%BD%D1%96%D0%B2%D0%B5%D1%80%D1%81%D0%B8%D1%82%D0%B5%D1%82_%D1%96%D0%BC%D0%B5%D0%BD%D1%96_%D0%A2%D0%B0%D1%80%D0%B0%D1%81%D0%B0_%D0%A8%D0%B5%D0%B2%D1%87%D0%B5%D0%BD%D0%BA%D0%B0" TargetMode="External"/><Relationship Id="rId5" Type="http://schemas.openxmlformats.org/officeDocument/2006/relationships/hyperlink" Target="http://uk.wikipedia.org/wiki/%D0%9F%D0%BE%D0%BB%D1%82%D0%B0%D0%B2%D1%81%D1%8C%D0%BA%D0%B0_%D0%BE%D0%B1%D0%BB%D0%B0%D1%81%D1%82%D1%8C" TargetMode="External"/><Relationship Id="rId4" Type="http://schemas.openxmlformats.org/officeDocument/2006/relationships/hyperlink" Target="http://uk.wikipedia.org/wiki/%D0%9D%D0%BE%D0%B2%D0%BE%D1%81%D0%B0%D0%BD%D0%B6%D0%B0%D1%80%D1%81%D1%8C%D0%BA%D0%B8%D0%B9_%D1%80%D0%B0%D0%B9%D0%BE%D0%B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uk.wikipedia.org/wiki/1986" TargetMode="External"/><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hyperlink" Target="http://uk.wikipedia.org/wiki/%D0%93%D0%BE%D0%BB%D0%BE%D0%B4%D0%BE%D0%BC%D0%BE%D1%80_%D0%B2_%D0%A3%D0%BA%D1%80%D0%B0%D1%97%D0%BD%D1%96_1932%E2%80%941933" TargetMode="External"/><Relationship Id="rId5" Type="http://schemas.openxmlformats.org/officeDocument/2006/relationships/hyperlink" Target="http://uk.wikipedia.org/wiki/1937" TargetMode="External"/><Relationship Id="rId4" Type="http://schemas.openxmlformats.org/officeDocument/2006/relationships/hyperlink" Target="http://uk.wikipedia.org/wiki/1988"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uk.wikipedia.org/wiki/%D0%95%D1%81%D0%B5" TargetMode="External"/><Relationship Id="rId2" Type="http://schemas.openxmlformats.org/officeDocument/2006/relationships/hyperlink" Target="http://uk.wikipedia.org/wiki/%D0%92%D1%96%D1%80%D1%88" TargetMode="Externa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8" Type="http://schemas.openxmlformats.org/officeDocument/2006/relationships/hyperlink" Target="http://uk.wikipedia.org/wiki/%D0%9E%D1%80%D0%B4%D0%B5%D0%BD_%D0%BA%D0%BD%D1%8F%D0%B7%D1%8F_%D0%AF%D1%80%D0%BE%D1%81%D0%BB%D0%B0%D0%B2%D0%B0_%D0%9C%D1%83%D0%B4%D1%80%D0%BE%D0%B3%D0%BE" TargetMode="External"/><Relationship Id="rId13" Type="http://schemas.openxmlformats.org/officeDocument/2006/relationships/hyperlink" Target="http://uk.wikipedia.org/wiki/17_%D0%B6%D0%BE%D0%B2%D1%82%D0%BD%D1%8F" TargetMode="External"/><Relationship Id="rId18" Type="http://schemas.openxmlformats.org/officeDocument/2006/relationships/image" Target="../media/image7.jpg"/><Relationship Id="rId3" Type="http://schemas.openxmlformats.org/officeDocument/2006/relationships/hyperlink" Target="http://uk.wikipedia.org/wiki/%D0%A1%D0%BA%D0%BE%D0%B2%D0%BE%D1%80%D0%BE%D0%B4%D0%B0_%D0%93%D1%80%D0%B8%D0%B3%D0%BE%D1%80%D1%96%D0%B9_%D0%A1%D0%B0%D0%B2%D0%BE%D0%B2%D0%B8%D1%87" TargetMode="External"/><Relationship Id="rId7" Type="http://schemas.openxmlformats.org/officeDocument/2006/relationships/hyperlink" Target="http://uk.wikipedia.org/wiki/%D0%9E%D1%80%D0%B4%D0%B5%D0%BD_%D0%A1%D0%B2%D0%BE%D0%B1%D0%BE%D0%B4%D0%B8" TargetMode="External"/><Relationship Id="rId12" Type="http://schemas.openxmlformats.org/officeDocument/2006/relationships/hyperlink" Target="http://uk.wikipedia.org/wiki/1999" TargetMode="External"/><Relationship Id="rId17" Type="http://schemas.openxmlformats.org/officeDocument/2006/relationships/hyperlink" Target="http://uk.wikipedia.org/wiki/30_%D1%81%D1%96%D1%87%D0%BD%D1%8F" TargetMode="External"/><Relationship Id="rId2" Type="http://schemas.openxmlformats.org/officeDocument/2006/relationships/hyperlink" Target="http://uk.wikipedia.org/wiki/1957" TargetMode="External"/><Relationship Id="rId16" Type="http://schemas.openxmlformats.org/officeDocument/2006/relationships/hyperlink" Target="http://uk.wikipedia.org/wiki/%D0%9A%D0%9D%D0%A3" TargetMode="External"/><Relationship Id="rId1" Type="http://schemas.openxmlformats.org/officeDocument/2006/relationships/slideLayout" Target="../slideLayouts/slideLayout2.xml"/><Relationship Id="rId6" Type="http://schemas.openxmlformats.org/officeDocument/2006/relationships/hyperlink" Target="http://uk.wikipedia.org/wiki/2009" TargetMode="External"/><Relationship Id="rId11" Type="http://schemas.openxmlformats.org/officeDocument/2006/relationships/hyperlink" Target="http://uk.wikipedia.org/wiki/21_%D1%81%D0%B5%D1%80%D0%BF%D0%BD%D1%8F" TargetMode="External"/><Relationship Id="rId5" Type="http://schemas.openxmlformats.org/officeDocument/2006/relationships/hyperlink" Target="http://uk.wikipedia.org/wiki/16_%D1%81%D1%96%D1%87%D0%BD%D1%8F" TargetMode="External"/><Relationship Id="rId15" Type="http://schemas.openxmlformats.org/officeDocument/2006/relationships/hyperlink" Target="http://uk.wikipedia.org/wiki/15_%D0%B6%D0%BE%D0%B2%D1%82%D0%BD%D1%8F" TargetMode="External"/><Relationship Id="rId10" Type="http://schemas.openxmlformats.org/officeDocument/2006/relationships/hyperlink" Target="http://uk.wikipedia.org/wiki/2012" TargetMode="External"/><Relationship Id="rId4" Type="http://schemas.openxmlformats.org/officeDocument/2006/relationships/hyperlink" Target="http://uk.wikipedia.org/wiki/%D0%93%D0%B5%D1%80%D0%BE%D0%B9_%D0%A3%D0%BA%D1%80%D0%B0%D1%97%D0%BD%D0%B8" TargetMode="External"/><Relationship Id="rId9" Type="http://schemas.openxmlformats.org/officeDocument/2006/relationships/hyperlink" Target="http://uk.wikipedia.org/wiki/11_%D0%BA%D0%B2%D1%96%D1%82%D0%BD%D1%8F" TargetMode="External"/><Relationship Id="rId14" Type="http://schemas.openxmlformats.org/officeDocument/2006/relationships/hyperlink" Target="http://uk.wikipedia.org/wiki/199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3501008"/>
            <a:ext cx="7772400" cy="3115072"/>
          </a:xfrm>
        </p:spPr>
        <p:txBody>
          <a:bodyPr/>
          <a:lstStyle/>
          <a:p>
            <a:r>
              <a:rPr lang="uk-UA" dirty="0" smtClean="0">
                <a:solidFill>
                  <a:srgbClr val="0070C0"/>
                </a:solidFill>
              </a:rPr>
              <a:t>Борис Олійник</a:t>
            </a:r>
            <a:br>
              <a:rPr lang="uk-UA" dirty="0" smtClean="0">
                <a:solidFill>
                  <a:srgbClr val="0070C0"/>
                </a:solidFill>
              </a:rPr>
            </a:br>
            <a:endParaRPr lang="uk-UA" dirty="0">
              <a:solidFill>
                <a:srgbClr val="0070C0"/>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332656"/>
            <a:ext cx="6435030" cy="4032448"/>
          </a:xfrm>
          <a:prstGeom prst="rect">
            <a:avLst/>
          </a:prstGeom>
          <a:effectLst>
            <a:softEdge rad="635000"/>
          </a:effectLst>
          <a:scene3d>
            <a:camera prst="isometricOffAxis2Left"/>
            <a:lightRig rig="threePt" dir="t"/>
          </a:scene3d>
        </p:spPr>
      </p:pic>
    </p:spTree>
    <p:extLst>
      <p:ext uri="{BB962C8B-B14F-4D97-AF65-F5344CB8AC3E}">
        <p14:creationId xmlns:p14="http://schemas.microsoft.com/office/powerpoint/2010/main" val="400035264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67944" y="35527"/>
            <a:ext cx="5076056" cy="6822473"/>
          </a:xfrm>
        </p:spPr>
        <p:txBody>
          <a:bodyPr>
            <a:normAutofit/>
          </a:bodyPr>
          <a:lstStyle/>
          <a:p>
            <a:r>
              <a:rPr lang="vi-VN" sz="2000" b="1" dirty="0"/>
              <a:t>Бори́с Іллі́ч Олі́йник</a:t>
            </a:r>
            <a:r>
              <a:rPr lang="vi-VN" sz="2000" dirty="0"/>
              <a:t> </a:t>
            </a:r>
            <a:endParaRPr lang="uk-UA" sz="2000" dirty="0" smtClean="0"/>
          </a:p>
          <a:p>
            <a:r>
              <a:rPr lang="vi-VN" sz="2000" dirty="0" smtClean="0"/>
              <a:t>український</a:t>
            </a:r>
            <a:r>
              <a:rPr lang="vi-VN" sz="2000" dirty="0"/>
              <a:t> </a:t>
            </a:r>
            <a:r>
              <a:rPr lang="vi-VN" sz="2000" dirty="0">
                <a:hlinkClick r:id="rId2" tooltip="Поет"/>
              </a:rPr>
              <a:t>поет</a:t>
            </a:r>
            <a:r>
              <a:rPr lang="vi-VN" sz="2000" dirty="0"/>
              <a:t>, </a:t>
            </a:r>
            <a:r>
              <a:rPr lang="vi-VN" sz="2000" dirty="0">
                <a:hlinkClick r:id="rId3" tooltip="Перекладач"/>
              </a:rPr>
              <a:t>перекладач</a:t>
            </a:r>
            <a:r>
              <a:rPr lang="vi-VN" sz="2000" dirty="0"/>
              <a:t>, дійсний член </a:t>
            </a:r>
            <a:r>
              <a:rPr lang="vi-VN" sz="2000" dirty="0">
                <a:hlinkClick r:id="rId4" tooltip="Національна академія наук України"/>
              </a:rPr>
              <a:t>НАНУ</a:t>
            </a:r>
            <a:r>
              <a:rPr lang="vi-VN" sz="2000" dirty="0"/>
              <a:t>, голова Українського фонду культури. Почесний академік Академії мистецтв України. Член правління </a:t>
            </a:r>
            <a:r>
              <a:rPr lang="vi-VN" sz="2000" dirty="0">
                <a:hlinkClick r:id="rId5" tooltip="Національна спілка краєзнавців України"/>
              </a:rPr>
              <a:t>Національної спілки краєзнавців України</a:t>
            </a:r>
            <a:r>
              <a:rPr lang="vi-VN" sz="2000" baseline="30000" dirty="0">
                <a:hlinkClick r:id="rId6"/>
              </a:rPr>
              <a:t>[1]</a:t>
            </a:r>
            <a:r>
              <a:rPr lang="vi-VN" sz="2000" dirty="0"/>
              <a:t>.</a:t>
            </a:r>
          </a:p>
          <a:p>
            <a:r>
              <a:rPr lang="vi-VN" sz="2000" dirty="0"/>
              <a:t>Відомий державний діяч: обирався депутатом Верховних Рад СРСР (з </a:t>
            </a:r>
            <a:r>
              <a:rPr lang="vi-VN" sz="2000" dirty="0">
                <a:hlinkClick r:id="rId7" tooltip="1989"/>
              </a:rPr>
              <a:t>1989</a:t>
            </a:r>
            <a:r>
              <a:rPr lang="vi-VN" sz="2000" dirty="0"/>
              <a:t> по </a:t>
            </a:r>
            <a:r>
              <a:rPr lang="vi-VN" sz="2000" dirty="0">
                <a:hlinkClick r:id="rId8" tooltip="1991"/>
              </a:rPr>
              <a:t>1991</a:t>
            </a:r>
            <a:r>
              <a:rPr lang="vi-VN" sz="2000" dirty="0"/>
              <a:t> рік — віце-голова Палати Національностей Верховної Ради СРСР) та України.</a:t>
            </a:r>
          </a:p>
          <a:p>
            <a:r>
              <a:rPr lang="vi-VN" sz="2000" dirty="0">
                <a:hlinkClick r:id="rId9" tooltip="5 липня"/>
              </a:rPr>
              <a:t>5 липня</a:t>
            </a:r>
            <a:r>
              <a:rPr lang="vi-VN" sz="2000" dirty="0"/>
              <a:t> </a:t>
            </a:r>
            <a:r>
              <a:rPr lang="vi-VN" sz="2000" dirty="0">
                <a:hlinkClick r:id="rId10" tooltip="2010"/>
              </a:rPr>
              <a:t>2010</a:t>
            </a:r>
            <a:r>
              <a:rPr lang="vi-VN" sz="2000" dirty="0"/>
              <a:t> року Указом </a:t>
            </a:r>
            <a:r>
              <a:rPr lang="vi-VN" sz="2000" dirty="0">
                <a:hlinkClick r:id="rId11" tooltip="Президент України"/>
              </a:rPr>
              <a:t>Президента України</a:t>
            </a:r>
            <a:r>
              <a:rPr lang="vi-VN" sz="2000" dirty="0"/>
              <a:t> </a:t>
            </a:r>
            <a:r>
              <a:rPr lang="vi-VN" sz="2000" dirty="0">
                <a:hlinkClick r:id="rId12" tooltip="Янукович Віктор Федорович"/>
              </a:rPr>
              <a:t>В. Ф. Януковича</a:t>
            </a:r>
            <a:r>
              <a:rPr lang="vi-VN" sz="2000" dirty="0"/>
              <a:t> Бориса Ілліча Олійника призначено головою </a:t>
            </a:r>
            <a:r>
              <a:rPr lang="vi-VN" sz="2000" dirty="0">
                <a:hlinkClick r:id="rId13" tooltip="Комітет з Національної премії України імені Тараса Шевченка"/>
              </a:rPr>
              <a:t>Комітету з Національної премії України імені Тараса Шевченка</a:t>
            </a:r>
            <a:r>
              <a:rPr lang="vi-VN" sz="2000" dirty="0" smtClean="0"/>
              <a:t>.</a:t>
            </a:r>
            <a:endParaRPr lang="vi-VN" sz="2000" dirty="0"/>
          </a:p>
          <a:p>
            <a:endParaRPr lang="uk-UA" dirty="0"/>
          </a:p>
        </p:txBody>
      </p:sp>
      <p:pic>
        <p:nvPicPr>
          <p:cNvPr id="4" name="Рисунок 3"/>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57583" y="836712"/>
            <a:ext cx="3672408" cy="4608512"/>
          </a:xfrm>
          <a:prstGeom prst="rect">
            <a:avLst/>
          </a:prstGeom>
          <a:scene3d>
            <a:camera prst="isometricOffAxis2Left"/>
            <a:lightRig rig="threePt" dir="t"/>
          </a:scene3d>
        </p:spPr>
      </p:pic>
    </p:spTree>
    <p:extLst>
      <p:ext uri="{BB962C8B-B14F-4D97-AF65-F5344CB8AC3E}">
        <p14:creationId xmlns:p14="http://schemas.microsoft.com/office/powerpoint/2010/main" val="72082654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5" y="884489"/>
            <a:ext cx="3831307" cy="3915519"/>
          </a:xfrm>
          <a:prstGeom prst="rect">
            <a:avLst/>
          </a:prstGeom>
          <a:effectLst>
            <a:softEdge rad="317500"/>
          </a:effectLst>
        </p:spPr>
      </p:pic>
      <p:sp>
        <p:nvSpPr>
          <p:cNvPr id="3" name="Объект 2"/>
          <p:cNvSpPr>
            <a:spLocks noGrp="1"/>
          </p:cNvSpPr>
          <p:nvPr>
            <p:ph idx="1"/>
          </p:nvPr>
        </p:nvSpPr>
        <p:spPr>
          <a:xfrm>
            <a:off x="1604" y="116632"/>
            <a:ext cx="5722524" cy="6741368"/>
          </a:xfrm>
        </p:spPr>
        <p:txBody>
          <a:bodyPr>
            <a:normAutofit/>
          </a:bodyPr>
          <a:lstStyle/>
          <a:p>
            <a:r>
              <a:rPr lang="uk-UA" sz="2000" dirty="0" smtClean="0"/>
              <a:t>Борис Олійник народився 22 жовтня 1935 року,  у селі </a:t>
            </a:r>
            <a:r>
              <a:rPr lang="ru-RU" sz="2000" dirty="0"/>
              <a:t> </a:t>
            </a:r>
            <a:r>
              <a:rPr lang="ru-RU" sz="2000" dirty="0" err="1">
                <a:hlinkClick r:id="rId3" tooltip="Зачепилівка (село)"/>
              </a:rPr>
              <a:t>Зачепилівка</a:t>
            </a:r>
            <a:r>
              <a:rPr lang="ru-RU" sz="2000" dirty="0"/>
              <a:t> </a:t>
            </a:r>
            <a:r>
              <a:rPr lang="ru-RU" sz="2000" dirty="0" err="1">
                <a:hlinkClick r:id="rId4" tooltip="Новосанжарський район"/>
              </a:rPr>
              <a:t>Новосанжарського</a:t>
            </a:r>
            <a:r>
              <a:rPr lang="ru-RU" sz="2000" dirty="0">
                <a:hlinkClick r:id="rId4" tooltip="Новосанжарський район"/>
              </a:rPr>
              <a:t> району</a:t>
            </a:r>
            <a:r>
              <a:rPr lang="ru-RU" sz="2000" dirty="0"/>
              <a:t> на </a:t>
            </a:r>
            <a:r>
              <a:rPr lang="ru-RU" sz="2000" u="sng" dirty="0" err="1" smtClean="0">
                <a:hlinkClick r:id="rId5" tooltip="Полтавська область"/>
              </a:rPr>
              <a:t>Полтавщині</a:t>
            </a:r>
            <a:r>
              <a:rPr lang="uk-UA" sz="2000" dirty="0" smtClean="0"/>
              <a:t>. </a:t>
            </a:r>
            <a:r>
              <a:rPr lang="ru-RU" sz="2000" dirty="0" err="1"/>
              <a:t>Друкуватися</a:t>
            </a:r>
            <a:r>
              <a:rPr lang="ru-RU" sz="2000" dirty="0"/>
              <a:t> почав </a:t>
            </a:r>
            <a:r>
              <a:rPr lang="ru-RU" sz="2000" dirty="0" err="1"/>
              <a:t>ще</a:t>
            </a:r>
            <a:r>
              <a:rPr lang="ru-RU" sz="2000" dirty="0"/>
              <a:t> в </a:t>
            </a:r>
            <a:r>
              <a:rPr lang="ru-RU" sz="2000" dirty="0" err="1"/>
              <a:t>школі</a:t>
            </a:r>
            <a:r>
              <a:rPr lang="ru-RU" sz="2000" dirty="0"/>
              <a:t>. </a:t>
            </a:r>
            <a:r>
              <a:rPr lang="ru-RU" sz="2000" dirty="0" err="1"/>
              <a:t>Після</a:t>
            </a:r>
            <a:r>
              <a:rPr lang="ru-RU" sz="2000" dirty="0"/>
              <a:t> </a:t>
            </a:r>
            <a:r>
              <a:rPr lang="ru-RU" sz="2000" dirty="0" err="1"/>
              <a:t>закінчення</a:t>
            </a:r>
            <a:r>
              <a:rPr lang="ru-RU" sz="2000" dirty="0"/>
              <a:t> </a:t>
            </a:r>
            <a:r>
              <a:rPr lang="ru-RU" sz="2000" dirty="0" err="1"/>
              <a:t>десятирічки</a:t>
            </a:r>
            <a:r>
              <a:rPr lang="ru-RU" sz="2000" dirty="0"/>
              <a:t> у 1953 </a:t>
            </a:r>
            <a:r>
              <a:rPr lang="ru-RU" sz="2000" dirty="0" err="1"/>
              <a:t>році</a:t>
            </a:r>
            <a:r>
              <a:rPr lang="ru-RU" sz="2000" dirty="0"/>
              <a:t> вступив на факультет </a:t>
            </a:r>
            <a:r>
              <a:rPr lang="ru-RU" sz="2000" dirty="0" err="1"/>
              <a:t>журналістики</a:t>
            </a:r>
            <a:r>
              <a:rPr lang="ru-RU" sz="2000" dirty="0"/>
              <a:t> </a:t>
            </a:r>
            <a:r>
              <a:rPr lang="ru-RU" sz="2000" dirty="0" err="1">
                <a:hlinkClick r:id="rId6" tooltip="Київський національний університет імені Тараса Шевченка"/>
              </a:rPr>
              <a:t>Київського</a:t>
            </a:r>
            <a:r>
              <a:rPr lang="ru-RU" sz="2000" dirty="0">
                <a:hlinkClick r:id="rId6" tooltip="Київський національний університет імені Тараса Шевченка"/>
              </a:rPr>
              <a:t> </a:t>
            </a:r>
            <a:r>
              <a:rPr lang="ru-RU" sz="2000" dirty="0" err="1">
                <a:hlinkClick r:id="rId6" tooltip="Київський національний університет імені Тараса Шевченка"/>
              </a:rPr>
              <a:t>Національного</a:t>
            </a:r>
            <a:r>
              <a:rPr lang="ru-RU" sz="2000" dirty="0">
                <a:hlinkClick r:id="rId6" tooltip="Київський національний університет імені Тараса Шевченка"/>
              </a:rPr>
              <a:t> </a:t>
            </a:r>
            <a:r>
              <a:rPr lang="ru-RU" sz="2000" dirty="0" err="1">
                <a:hlinkClick r:id="rId6" tooltip="Київський національний університет імені Тараса Шевченка"/>
              </a:rPr>
              <a:t>університету</a:t>
            </a:r>
            <a:r>
              <a:rPr lang="ru-RU" sz="2000" dirty="0">
                <a:hlinkClick r:id="rId6" tooltip="Київський національний університет імені Тараса Шевченка"/>
              </a:rPr>
              <a:t> </a:t>
            </a:r>
            <a:r>
              <a:rPr lang="ru-RU" sz="2000" dirty="0" err="1">
                <a:hlinkClick r:id="rId6" tooltip="Київський національний університет імені Тараса Шевченка"/>
              </a:rPr>
              <a:t>ім</a:t>
            </a:r>
            <a:r>
              <a:rPr lang="ru-RU" sz="2000" dirty="0">
                <a:hlinkClick r:id="rId6" tooltip="Київський національний університет імені Тараса Шевченка"/>
              </a:rPr>
              <a:t>. Т. Г. </a:t>
            </a:r>
            <a:r>
              <a:rPr lang="ru-RU" sz="2000" dirty="0" err="1">
                <a:hlinkClick r:id="rId6" tooltip="Київський національний університет імені Тараса Шевченка"/>
              </a:rPr>
              <a:t>Шевченка</a:t>
            </a:r>
            <a:r>
              <a:rPr lang="ru-RU" sz="2000" dirty="0"/>
              <a:t>, </a:t>
            </a:r>
            <a:r>
              <a:rPr lang="ru-RU" sz="2000" dirty="0" err="1"/>
              <a:t>який</a:t>
            </a:r>
            <a:r>
              <a:rPr lang="ru-RU" sz="2000" dirty="0"/>
              <a:t> </a:t>
            </a:r>
            <a:r>
              <a:rPr lang="ru-RU" sz="2000" dirty="0" err="1"/>
              <a:t>закінчив</a:t>
            </a:r>
            <a:r>
              <a:rPr lang="ru-RU" sz="2000" dirty="0"/>
              <a:t> у </a:t>
            </a:r>
            <a:r>
              <a:rPr lang="ru-RU" sz="2000" dirty="0">
                <a:hlinkClick r:id="rId7" tooltip="1958"/>
              </a:rPr>
              <a:t>1958</a:t>
            </a:r>
            <a:r>
              <a:rPr lang="ru-RU" sz="2000" dirty="0"/>
              <a:t> </a:t>
            </a:r>
            <a:r>
              <a:rPr lang="ru-RU" sz="2000" dirty="0" err="1"/>
              <a:t>році</a:t>
            </a:r>
            <a:r>
              <a:rPr lang="ru-RU" sz="2000" dirty="0" smtClean="0"/>
              <a:t>. </a:t>
            </a:r>
            <a:r>
              <a:rPr lang="uk-UA" sz="2000" dirty="0"/>
              <a:t>Одинадцять років він очолював парторганізацію СП України і пишається тим, що за ці роки ніхто з його колег-письменників не був виключений з її лав і тим паче посаджений за ґрати</a:t>
            </a:r>
            <a:r>
              <a:rPr lang="uk-UA" sz="2000" dirty="0" smtClean="0"/>
              <a:t>. </a:t>
            </a:r>
            <a:r>
              <a:rPr lang="ru-RU" sz="2000" dirty="0" err="1"/>
              <a:t>Побував</a:t>
            </a:r>
            <a:r>
              <a:rPr lang="ru-RU" sz="2000" dirty="0"/>
              <a:t> </a:t>
            </a:r>
            <a:r>
              <a:rPr lang="ru-RU" sz="2000" dirty="0" err="1"/>
              <a:t>майже</a:t>
            </a:r>
            <a:r>
              <a:rPr lang="ru-RU" sz="2000" dirty="0"/>
              <a:t> в </a:t>
            </a:r>
            <a:r>
              <a:rPr lang="ru-RU" sz="2000" dirty="0" err="1"/>
              <a:t>усіх</a:t>
            </a:r>
            <a:r>
              <a:rPr lang="ru-RU" sz="2000" dirty="0"/>
              <a:t> </a:t>
            </a:r>
            <a:r>
              <a:rPr lang="ru-RU" sz="2000" dirty="0" err="1"/>
              <a:t>гарячих</a:t>
            </a:r>
            <a:r>
              <a:rPr lang="ru-RU" sz="2000" dirty="0"/>
              <a:t> точках </a:t>
            </a:r>
            <a:r>
              <a:rPr lang="ru-RU" sz="2000" dirty="0" err="1"/>
              <a:t>міжетнічних</a:t>
            </a:r>
            <a:r>
              <a:rPr lang="ru-RU" sz="2000" dirty="0"/>
              <a:t> </a:t>
            </a:r>
            <a:r>
              <a:rPr lang="ru-RU" sz="2000" dirty="0" err="1"/>
              <a:t>конфліктів</a:t>
            </a:r>
            <a:r>
              <a:rPr lang="ru-RU" sz="2000" dirty="0"/>
              <a:t> </a:t>
            </a:r>
            <a:r>
              <a:rPr lang="ru-RU" sz="2000" dirty="0" err="1"/>
              <a:t>колишнього</a:t>
            </a:r>
            <a:r>
              <a:rPr lang="ru-RU" sz="2000" dirty="0"/>
              <a:t> Союзу, про </a:t>
            </a:r>
            <a:r>
              <a:rPr lang="ru-RU" sz="2000" dirty="0" err="1"/>
              <a:t>що</a:t>
            </a:r>
            <a:r>
              <a:rPr lang="ru-RU" sz="2000" dirty="0"/>
              <a:t> </a:t>
            </a:r>
            <a:r>
              <a:rPr lang="ru-RU" sz="2000" dirty="0" err="1"/>
              <a:t>розповів</a:t>
            </a:r>
            <a:r>
              <a:rPr lang="ru-RU" sz="2000" dirty="0"/>
              <a:t> в </a:t>
            </a:r>
            <a:r>
              <a:rPr lang="ru-RU" sz="2000" dirty="0" err="1"/>
              <a:t>есе</a:t>
            </a:r>
            <a:r>
              <a:rPr lang="ru-RU" sz="2000" dirty="0"/>
              <a:t> «Два роки в </a:t>
            </a:r>
            <a:r>
              <a:rPr lang="ru-RU" sz="2000" dirty="0" err="1"/>
              <a:t>Кремлі</a:t>
            </a:r>
            <a:r>
              <a:rPr lang="ru-RU" sz="2000" dirty="0"/>
              <a:t>» («Князь тьмы»).</a:t>
            </a:r>
            <a:endParaRPr lang="uk-UA" sz="2000" dirty="0"/>
          </a:p>
        </p:txBody>
      </p:sp>
    </p:spTree>
    <p:extLst>
      <p:ext uri="{BB962C8B-B14F-4D97-AF65-F5344CB8AC3E}">
        <p14:creationId xmlns:p14="http://schemas.microsoft.com/office/powerpoint/2010/main" val="268890963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04049" y="3212976"/>
            <a:ext cx="4139952" cy="3511277"/>
          </a:xfrm>
          <a:scene3d>
            <a:camera prst="isometricOffAxis2Left"/>
            <a:lightRig rig="threePt" dir="t"/>
          </a:scene3d>
        </p:spPr>
      </p:pic>
      <p:sp>
        <p:nvSpPr>
          <p:cNvPr id="5" name="Прямоугольник 4"/>
          <p:cNvSpPr/>
          <p:nvPr/>
        </p:nvSpPr>
        <p:spPr>
          <a:xfrm>
            <a:off x="0" y="0"/>
            <a:ext cx="5292080" cy="7109639"/>
          </a:xfrm>
          <a:prstGeom prst="rect">
            <a:avLst/>
          </a:prstGeom>
          <a:noFill/>
        </p:spPr>
        <p:txBody>
          <a:bodyPr wrap="square" lIns="91440" tIns="45720" rIns="91440" bIns="45720">
            <a:spAutoFit/>
          </a:bodyPr>
          <a:lstStyle/>
          <a:p>
            <a:r>
              <a:rPr lang="uk-UA" sz="2800" dirty="0"/>
              <a:t>У </a:t>
            </a:r>
            <a:r>
              <a:rPr lang="uk-UA" dirty="0" err="1"/>
              <a:t>травні-че</a:t>
            </a:r>
            <a:r>
              <a:rPr lang="uk-UA" dirty="0"/>
              <a:t>рвні </a:t>
            </a:r>
            <a:r>
              <a:rPr lang="uk-UA" dirty="0">
                <a:hlinkClick r:id="rId3" tooltip="1986"/>
              </a:rPr>
              <a:t>1986</a:t>
            </a:r>
            <a:r>
              <a:rPr lang="uk-UA" dirty="0"/>
              <a:t> року одним з перших побував у Чорнобилі, в зоні, звідки вів репортажі на ЦТ СРСР і України. Того ж року виступив зі статтею в «</a:t>
            </a:r>
            <a:r>
              <a:rPr lang="uk-UA" dirty="0" err="1"/>
              <a:t>Литературной</a:t>
            </a:r>
            <a:r>
              <a:rPr lang="uk-UA" dirty="0"/>
              <a:t> </a:t>
            </a:r>
            <a:r>
              <a:rPr lang="uk-UA" dirty="0" err="1"/>
              <a:t>газете</a:t>
            </a:r>
            <a:r>
              <a:rPr lang="uk-UA" dirty="0"/>
              <a:t>» (Москва), «Випробування Чорнобилем», в якій викрив злочинну діяльність тимчасовців.</a:t>
            </a:r>
          </a:p>
          <a:p>
            <a:r>
              <a:rPr lang="uk-UA" dirty="0"/>
              <a:t>На початку липня </a:t>
            </a:r>
            <a:r>
              <a:rPr lang="uk-UA" dirty="0">
                <a:hlinkClick r:id="rId4" tooltip="1988"/>
              </a:rPr>
              <a:t>1988</a:t>
            </a:r>
            <a:r>
              <a:rPr lang="uk-UA" dirty="0"/>
              <a:t> року на </a:t>
            </a:r>
            <a:r>
              <a:rPr lang="en-US" dirty="0"/>
              <a:t>XIX </a:t>
            </a:r>
            <a:r>
              <a:rPr lang="uk-UA" dirty="0"/>
              <a:t>конференції КПРС в Москві Борис Олійник, зупинившись на сталінському терорі </a:t>
            </a:r>
            <a:r>
              <a:rPr lang="uk-UA" dirty="0">
                <a:hlinkClick r:id="rId5" tooltip="1937"/>
              </a:rPr>
              <a:t>1937</a:t>
            </a:r>
            <a:r>
              <a:rPr lang="uk-UA" dirty="0"/>
              <a:t> року, цілком неочікувано для присутніх завершив цю тему так: «А оскільки в нашій республіці гоніння почалися задовго до 1937-го, треба з'ясувати ще й причини </a:t>
            </a:r>
            <a:r>
              <a:rPr lang="uk-UA" dirty="0">
                <a:hlinkClick r:id="rId6" tooltip="Голодомор в Україні 1932—1933"/>
              </a:rPr>
              <a:t>голоду 1933</a:t>
            </a:r>
            <a:r>
              <a:rPr lang="uk-UA" dirty="0"/>
              <a:t>-го, який позбавив життя мільйони українців, назвати поіменно тих, із чиєї вини сталася ця трагедія».</a:t>
            </a:r>
          </a:p>
          <a:p>
            <a:r>
              <a:rPr lang="uk-UA" dirty="0"/>
              <a:t>Після неодноразового перебування на фронтах Боснії-Герцеговини написав есе «Хто і з якою метою </a:t>
            </a:r>
            <a:r>
              <a:rPr lang="uk-UA" dirty="0" err="1"/>
              <a:t>сатанізує</a:t>
            </a:r>
            <a:r>
              <a:rPr lang="uk-UA" dirty="0"/>
              <a:t> сербів?», яке вийшло в Югославії окремою книгою українською і сербською мовами. Коли розпочались бомбардування, прибув до Югославії. Написав есе «Хто наступний?».</a:t>
            </a:r>
          </a:p>
          <a:p>
            <a:pPr algn="ctr"/>
            <a:endParaRPr lang="ru-RU" sz="3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02204348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63888" y="7818"/>
            <a:ext cx="5561500" cy="7021582"/>
          </a:xfrm>
        </p:spPr>
        <p:txBody>
          <a:bodyPr>
            <a:normAutofit/>
          </a:bodyPr>
          <a:lstStyle/>
          <a:p>
            <a:r>
              <a:rPr lang="uk-UA" sz="1800" dirty="0"/>
              <a:t>Борис Олійник — автор понад 40 книг, </a:t>
            </a:r>
            <a:r>
              <a:rPr lang="uk-UA" sz="1800" dirty="0">
                <a:hlinkClick r:id="rId2" tooltip="Вірш"/>
              </a:rPr>
              <a:t>віршів</a:t>
            </a:r>
            <a:r>
              <a:rPr lang="uk-UA" sz="1800" dirty="0"/>
              <a:t>, </a:t>
            </a:r>
            <a:r>
              <a:rPr lang="uk-UA" sz="1800" dirty="0">
                <a:hlinkClick r:id="rId3" tooltip="Есе"/>
              </a:rPr>
              <a:t>есе</a:t>
            </a:r>
            <a:r>
              <a:rPr lang="uk-UA" sz="1800" dirty="0"/>
              <a:t>, статей, які друкувалися в Україні, в усіх республіках СРСР, перекладались російською, чеською, словацькою, польською, сербською, румунською, італійською та іншими мовами. Лауреат </a:t>
            </a:r>
            <a:r>
              <a:rPr lang="uk-UA" sz="1800" dirty="0" err="1"/>
              <a:t>всеюгославської</a:t>
            </a:r>
            <a:r>
              <a:rPr lang="uk-UA" sz="1800" dirty="0"/>
              <a:t> премії «Лицарське перо». Перша збірка його лірики — «Б'ють у крицю ковалі» (1962) — книга про повоєнні часи, про пережите особисто та про пережите народом. Творчий доробок поета нині — понад сорок книг. Найвідомішими вважаються «Вибір» (1965), «Коло» (1968), «Стою на землі» (1973), «Заклинання вогню» (1978), «Сива ластівка» (1979), «У дзеркалі слова» (1981), «Поворотній круг» (1989), «Таємна вечеря» (2000), поема «Сім» (1988).</a:t>
            </a:r>
          </a:p>
        </p:txBody>
      </p:sp>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5536" y="548680"/>
            <a:ext cx="3384376" cy="4680520"/>
          </a:xfrm>
          <a:prstGeom prst="rect">
            <a:avLst/>
          </a:prstGeom>
          <a:effectLst>
            <a:softEdge rad="635000"/>
          </a:effectLst>
        </p:spPr>
      </p:pic>
    </p:spTree>
    <p:extLst>
      <p:ext uri="{BB962C8B-B14F-4D97-AF65-F5344CB8AC3E}">
        <p14:creationId xmlns:p14="http://schemas.microsoft.com/office/powerpoint/2010/main" val="3827535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07" y="423334"/>
            <a:ext cx="5868144" cy="6264696"/>
          </a:xfrm>
        </p:spPr>
        <p:txBody>
          <a:bodyPr>
            <a:normAutofit fontScale="92500" lnSpcReduction="10000"/>
          </a:bodyPr>
          <a:lstStyle/>
          <a:p>
            <a:r>
              <a:rPr lang="uk-UA" sz="1800" dirty="0"/>
              <a:t>У </a:t>
            </a:r>
            <a:r>
              <a:rPr lang="uk-UA" sz="1800" dirty="0">
                <a:hlinkClick r:id="rId2" tooltip="1957"/>
              </a:rPr>
              <a:t>1957</a:t>
            </a:r>
            <a:r>
              <a:rPr lang="uk-UA" sz="1800" dirty="0"/>
              <a:t> став переможцем Всеукраїнського поетичного конкурсу.</a:t>
            </a:r>
          </a:p>
          <a:p>
            <a:r>
              <a:rPr lang="uk-UA" sz="1800" dirty="0"/>
              <a:t>Лауреат Державної премії СРСР, Державної премії України ім. Т. Шевченка, міжнародних премій </a:t>
            </a:r>
            <a:r>
              <a:rPr lang="uk-UA" sz="1800" dirty="0" err="1"/>
              <a:t>імені </a:t>
            </a:r>
            <a:r>
              <a:rPr lang="uk-UA" sz="1800" dirty="0" err="1">
                <a:hlinkClick r:id="rId3" tooltip="Сковорода Григорій Савович"/>
              </a:rPr>
              <a:t>Сковор</a:t>
            </a:r>
            <a:r>
              <a:rPr lang="uk-UA" sz="1800" dirty="0">
                <a:hlinkClick r:id="rId3" tooltip="Сковорода Григорій Савович"/>
              </a:rPr>
              <a:t>оди</a:t>
            </a:r>
            <a:r>
              <a:rPr lang="uk-UA" sz="1800" dirty="0"/>
              <a:t> та «Дружба», </a:t>
            </a:r>
            <a:r>
              <a:rPr lang="uk-UA" sz="1800" dirty="0">
                <a:hlinkClick r:id="rId4" tooltip="Герой України"/>
              </a:rPr>
              <a:t>Герой України</a:t>
            </a:r>
            <a:r>
              <a:rPr lang="uk-UA" sz="1800" dirty="0"/>
              <a:t> (до 70-річчя з дня народження).</a:t>
            </a:r>
          </a:p>
          <a:p>
            <a:r>
              <a:rPr lang="uk-UA" sz="1800" dirty="0"/>
              <a:t>За вагомий особистий внесок у справу консолідації українського суспільства, розбудову демократичної, соціальної і правової держави та з нагоди Дня Соборності України Президент України Віктор </a:t>
            </a:r>
            <a:r>
              <a:rPr lang="uk-UA" sz="1800" dirty="0" err="1"/>
              <a:t>Ющ</a:t>
            </a:r>
            <a:r>
              <a:rPr lang="uk-UA" sz="1800" dirty="0"/>
              <a:t>енко </a:t>
            </a:r>
            <a:r>
              <a:rPr lang="uk-UA" sz="1800" dirty="0">
                <a:hlinkClick r:id="rId5" tooltip="16 січня"/>
              </a:rPr>
              <a:t>16 січня</a:t>
            </a:r>
            <a:r>
              <a:rPr lang="uk-UA" sz="1800" dirty="0"/>
              <a:t> </a:t>
            </a:r>
            <a:r>
              <a:rPr lang="uk-UA" sz="1800" dirty="0">
                <a:hlinkClick r:id="rId6" tooltip="2009"/>
              </a:rPr>
              <a:t>2009</a:t>
            </a:r>
            <a:r>
              <a:rPr lang="uk-UA" sz="1800" dirty="0"/>
              <a:t> нагородив Бориса Олійника </a:t>
            </a:r>
            <a:r>
              <a:rPr lang="uk-UA" sz="1800" dirty="0">
                <a:hlinkClick r:id="rId7" tooltip="Орден Свободи"/>
              </a:rPr>
              <a:t>орденом </a:t>
            </a:r>
            <a:r>
              <a:rPr lang="uk-UA" sz="1800" dirty="0" smtClean="0">
                <a:hlinkClick r:id="rId7" tooltip="Орден Свободи"/>
              </a:rPr>
              <a:t>Свободи</a:t>
            </a:r>
            <a:r>
              <a:rPr lang="uk-UA" sz="1800" dirty="0" smtClean="0"/>
              <a:t>.</a:t>
            </a:r>
            <a:endParaRPr lang="uk-UA" sz="1800" dirty="0"/>
          </a:p>
          <a:p>
            <a:r>
              <a:rPr lang="uk-UA" sz="1800" dirty="0">
                <a:hlinkClick r:id="rId8" tooltip="Орден князя Ярослава Мудрого"/>
              </a:rPr>
              <a:t>Орден князя Ярослава Мудрого</a:t>
            </a:r>
            <a:r>
              <a:rPr lang="uk-UA" sz="1800" dirty="0"/>
              <a:t> </a:t>
            </a:r>
            <a:r>
              <a:rPr lang="en-US" sz="1800" dirty="0"/>
              <a:t>III </a:t>
            </a:r>
            <a:r>
              <a:rPr lang="uk-UA" sz="1800" dirty="0"/>
              <a:t>ст. (</a:t>
            </a:r>
            <a:r>
              <a:rPr lang="uk-UA" sz="1800" dirty="0">
                <a:hlinkClick r:id="rId9" tooltip="11 квітня"/>
              </a:rPr>
              <a:t>11 </a:t>
            </a:r>
            <a:r>
              <a:rPr lang="uk-UA" sz="1800" dirty="0" err="1">
                <a:hlinkClick r:id="rId9" tooltip="11 квітня"/>
              </a:rPr>
              <a:t>квіт</a:t>
            </a:r>
            <a:r>
              <a:rPr lang="uk-UA" sz="1800" dirty="0">
                <a:hlinkClick r:id="rId9" tooltip="11 квітня"/>
              </a:rPr>
              <a:t>ня</a:t>
            </a:r>
            <a:r>
              <a:rPr lang="uk-UA" sz="1800" dirty="0"/>
              <a:t> </a:t>
            </a:r>
            <a:r>
              <a:rPr lang="uk-UA" sz="1800" dirty="0">
                <a:hlinkClick r:id="rId10" tooltip="2012"/>
              </a:rPr>
              <a:t>2012</a:t>
            </a:r>
            <a:r>
              <a:rPr lang="uk-UA" sz="1800" dirty="0"/>
              <a:t>) — </a:t>
            </a:r>
            <a:r>
              <a:rPr lang="uk-UA" sz="1800" i="1" dirty="0"/>
              <a:t>за вагомий особистий внесок у розвиток вітчизняної культури, збереження культурно-мистецької спадщини українського народу, багаторічну сумлінну </a:t>
            </a:r>
            <a:r>
              <a:rPr lang="uk-UA" sz="1800" i="1" dirty="0" smtClean="0"/>
              <a:t>працю</a:t>
            </a:r>
            <a:r>
              <a:rPr lang="uk-UA" sz="1800" dirty="0" smtClean="0"/>
              <a:t>.</a:t>
            </a:r>
            <a:endParaRPr lang="uk-UA" sz="1800" dirty="0"/>
          </a:p>
          <a:p>
            <a:r>
              <a:rPr lang="uk-UA" sz="1800" dirty="0">
                <a:hlinkClick r:id="rId8" tooltip="Орден князя Ярослава Мудрого"/>
              </a:rPr>
              <a:t>Орден князя Ярослава Мудрого</a:t>
            </a:r>
            <a:r>
              <a:rPr lang="uk-UA" sz="1800" dirty="0"/>
              <a:t> </a:t>
            </a:r>
            <a:r>
              <a:rPr lang="en-US" sz="1800" dirty="0"/>
              <a:t>IV </a:t>
            </a:r>
            <a:r>
              <a:rPr lang="uk-UA" sz="1800" dirty="0"/>
              <a:t>ст. (</a:t>
            </a:r>
            <a:r>
              <a:rPr lang="uk-UA" sz="1800" dirty="0">
                <a:hlinkClick r:id="rId11" tooltip="21 серпня"/>
              </a:rPr>
              <a:t>21 </a:t>
            </a:r>
            <a:r>
              <a:rPr lang="uk-UA" sz="1800" dirty="0" err="1">
                <a:hlinkClick r:id="rId11" tooltip="21 серпня"/>
              </a:rPr>
              <a:t>серп</a:t>
            </a:r>
            <a:r>
              <a:rPr lang="uk-UA" sz="1800" dirty="0">
                <a:hlinkClick r:id="rId11" tooltip="21 серпня"/>
              </a:rPr>
              <a:t>ня</a:t>
            </a:r>
            <a:r>
              <a:rPr lang="uk-UA" sz="1800" dirty="0"/>
              <a:t> </a:t>
            </a:r>
            <a:r>
              <a:rPr lang="uk-UA" sz="1800" dirty="0" smtClean="0">
                <a:hlinkClick r:id="rId12" tooltip="1999"/>
              </a:rPr>
              <a:t>1999</a:t>
            </a:r>
            <a:r>
              <a:rPr lang="uk-UA" sz="1800" dirty="0" smtClean="0"/>
              <a:t>), </a:t>
            </a:r>
            <a:r>
              <a:rPr lang="en-US" sz="1800" dirty="0"/>
              <a:t>V </a:t>
            </a:r>
            <a:r>
              <a:rPr lang="uk-UA" sz="1800" dirty="0"/>
              <a:t>ст. (</a:t>
            </a:r>
            <a:r>
              <a:rPr lang="uk-UA" sz="1800" dirty="0">
                <a:hlinkClick r:id="rId13" tooltip="17 жовтня"/>
              </a:rPr>
              <a:t>17 </a:t>
            </a:r>
            <a:r>
              <a:rPr lang="uk-UA" sz="1800" dirty="0" err="1">
                <a:hlinkClick r:id="rId13" tooltip="17 жовтня"/>
              </a:rPr>
              <a:t>жовт</a:t>
            </a:r>
            <a:r>
              <a:rPr lang="uk-UA" sz="1800" dirty="0">
                <a:hlinkClick r:id="rId13" tooltip="17 жовтня"/>
              </a:rPr>
              <a:t>ня</a:t>
            </a:r>
            <a:r>
              <a:rPr lang="uk-UA" sz="1800" dirty="0"/>
              <a:t> </a:t>
            </a:r>
            <a:r>
              <a:rPr lang="uk-UA" sz="1800" dirty="0" smtClean="0">
                <a:hlinkClick r:id="rId14" tooltip="1995"/>
              </a:rPr>
              <a:t>1995</a:t>
            </a:r>
            <a:r>
              <a:rPr lang="uk-UA" sz="1800" dirty="0" smtClean="0"/>
              <a:t>).</a:t>
            </a:r>
            <a:endParaRPr lang="uk-UA" sz="1800" dirty="0"/>
          </a:p>
          <a:p>
            <a:r>
              <a:rPr lang="uk-UA" sz="1800" dirty="0">
                <a:hlinkClick r:id="rId15" tooltip="15 жовтня"/>
              </a:rPr>
              <a:t>15 жовтня</a:t>
            </a:r>
            <a:r>
              <a:rPr lang="uk-UA" sz="1800" dirty="0"/>
              <a:t> </a:t>
            </a:r>
            <a:r>
              <a:rPr lang="uk-UA" sz="1800" dirty="0">
                <a:hlinkClick r:id="rId6" tooltip="2009"/>
              </a:rPr>
              <a:t>2009</a:t>
            </a:r>
            <a:r>
              <a:rPr lang="uk-UA" sz="1800" dirty="0"/>
              <a:t> удостоєний звання «Почесний доктор </a:t>
            </a:r>
            <a:r>
              <a:rPr lang="uk-UA" sz="1800" dirty="0">
                <a:hlinkClick r:id="rId16" tooltip="КНУ"/>
              </a:rPr>
              <a:t>Київського національного університету імені Тараса Шевченка</a:t>
            </a:r>
            <a:r>
              <a:rPr lang="uk-UA" sz="1800" dirty="0" smtClean="0">
                <a:hlinkClick r:id="rId16" tooltip="КНУ"/>
              </a:rPr>
              <a:t>»</a:t>
            </a:r>
            <a:r>
              <a:rPr lang="uk-UA" sz="1800" baseline="30000" dirty="0" smtClean="0"/>
              <a:t>[</a:t>
            </a:r>
            <a:r>
              <a:rPr lang="uk-UA" sz="1800" dirty="0" smtClean="0"/>
              <a:t>.</a:t>
            </a:r>
            <a:endParaRPr lang="uk-UA" sz="1800" dirty="0"/>
          </a:p>
          <a:p>
            <a:r>
              <a:rPr lang="uk-UA" sz="1800" dirty="0">
                <a:hlinkClick r:id="rId17" tooltip="30 січня"/>
              </a:rPr>
              <a:t>30 січня</a:t>
            </a:r>
            <a:r>
              <a:rPr lang="uk-UA" sz="1800" dirty="0"/>
              <a:t> </a:t>
            </a:r>
            <a:r>
              <a:rPr lang="uk-UA" sz="1800" dirty="0">
                <a:hlinkClick r:id="rId10" tooltip="2012"/>
              </a:rPr>
              <a:t>2012</a:t>
            </a:r>
            <a:r>
              <a:rPr lang="uk-UA" sz="1800" dirty="0"/>
              <a:t> Національною Академією наук України висунений кандидатом на здобуття "Нобелівської </a:t>
            </a:r>
            <a:r>
              <a:rPr lang="uk-UA" sz="1800" dirty="0" smtClean="0"/>
              <a:t>премії«</a:t>
            </a:r>
            <a:r>
              <a:rPr lang="uk-UA" sz="1800" baseline="30000" dirty="0" smtClean="0"/>
              <a:t>.</a:t>
            </a:r>
            <a:endParaRPr lang="uk-UA" sz="1800" dirty="0"/>
          </a:p>
          <a:p>
            <a:endParaRPr lang="uk-UA" sz="1400" dirty="0"/>
          </a:p>
        </p:txBody>
      </p:sp>
      <p:pic>
        <p:nvPicPr>
          <p:cNvPr id="4" name="Рисунок 3"/>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5940152" y="1268760"/>
            <a:ext cx="2951981" cy="3960440"/>
          </a:xfrm>
          <a:prstGeom prst="rect">
            <a:avLst/>
          </a:prstGeom>
        </p:spPr>
      </p:pic>
    </p:spTree>
    <p:extLst>
      <p:ext uri="{BB962C8B-B14F-4D97-AF65-F5344CB8AC3E}">
        <p14:creationId xmlns:p14="http://schemas.microsoft.com/office/powerpoint/2010/main" val="41294978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Другая 7">
      <a:dk1>
        <a:sysClr val="windowText" lastClr="000000"/>
      </a:dk1>
      <a:lt1>
        <a:srgbClr val="EBF1F9"/>
      </a:lt1>
      <a:dk2>
        <a:srgbClr val="E6F2FF"/>
      </a:dk2>
      <a:lt2>
        <a:srgbClr val="9FB9E1"/>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ADD6FF"/>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34</TotalTime>
  <Words>20</Words>
  <Application>Microsoft Office PowerPoint</Application>
  <PresentationFormat>Экран (4:3)</PresentationFormat>
  <Paragraphs>17</Paragraphs>
  <Slides>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Century Gothic</vt:lpstr>
      <vt:lpstr>Century Schoolbook</vt:lpstr>
      <vt:lpstr>Courier New</vt:lpstr>
      <vt:lpstr>Times New Roman</vt:lpstr>
      <vt:lpstr>Исполнительная</vt:lpstr>
      <vt:lpstr>Борис Олійник </vt:lpstr>
      <vt:lpstr>Презентация PowerPoint</vt:lpstr>
      <vt:lpstr>Презентация PowerPoint</vt:lpstr>
      <vt:lpstr>Презентация PowerPoint</vt:lpstr>
      <vt:lpstr>Презентация PowerPoint</vt:lpstr>
      <vt:lpstr>Презентация PowerPoint</vt:lpstr>
    </vt:vector>
  </TitlesOfParts>
  <Manager>Posibnyk.com</Manager>
  <Company>Posibnyk.com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Борис Олійник</dc:title>
  <dc:creator>Posibnyk.com;Acer</dc:creator>
  <cp:lastModifiedBy>Иван Хомич</cp:lastModifiedBy>
  <cp:revision>2</cp:revision>
  <dcterms:created xsi:type="dcterms:W3CDTF">2013-04-29T14:14:19Z</dcterms:created>
  <dcterms:modified xsi:type="dcterms:W3CDTF">2015-01-22T11:16:25Z</dcterms:modified>
  <cp:contentStatus>Posibnyk.com</cp:contentStatus>
  <dc:language>Posibnyk.com</dc:language>
  <cp:version>Posibnyk.com</cp:version>
</cp:coreProperties>
</file>