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5D749-50D6-41E1-9854-83756D515213}" type="datetimeFigureOut">
              <a:rPr lang="ru-RU" smtClean="0"/>
              <a:t>11.11.2015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94A9A16-9620-4CF8-B760-7BB3AE1B66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5" Type="http://schemas.openxmlformats.org/officeDocument/2006/relationships/hyperlink" Target="http://upload.wikimedia.org/wikipedia/uk/a/a3/Vasyl_Stus_Zhyttja_jak_tvorchist.jpg" TargetMode="External"/><Relationship Id="rId4" Type="http://schemas.openxmlformats.org/officeDocument/2006/relationships/image" Target="../media/image3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9/Sign_Stus.tif" TargetMode="External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ua/imgres?imgurl=http://www.day.kiev.ua/img/270736/37-8-1.jpg&amp;imgrefurl=http://www.day.kiev.ua/270769/&amp;usg=__cVr_ZkA7-3pcdP1JqRWPpNjVNJQ=&amp;h=329&amp;w=250&amp;sz=11&amp;hl=ru&amp;start=1&amp;zoom=1&amp;tbnid=KB79tcavz-Td4M:&amp;tbnh=119&amp;tbnw=90&amp;ei=S-GMTf46gZfxA-bD_KAP&amp;prev=/images?q=%D1%84%D0%BE%D1%82%D0%BE+%D0%B2%D0%B0%D1%81%D0%B8%D0%BB%D1%8C+%D1%81%D1%82%D1%83%D1%81&amp;hl=ru&amp;sa=G&amp;biw=1144&amp;bih=674&amp;tbs=isch:10,5363&amp;itbs=1&amp;biw=1144&amp;bih=674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ua/imgres?imgurl=http://dic.academic.ru/pictures/wiki/files/121/young-artist-award-statue.gif&amp;imgrefurl=http://dic.academic.ru/dic.nsf/ruwiki/1105419&amp;usg=__AiK0qP0E_5yGlDCn51-ATMP70fc=&amp;h=330&amp;w=290&amp;sz=24&amp;hl=ru&amp;start=5&amp;zoom=1&amp;tbnid=981vw2ar-mgFzM:&amp;tbnh=119&amp;tbnw=105&amp;ei=6ROaTYrfGcTYsgbR6bCxCA&amp;prev=/search?q=%D1%84%D0%BE%D1%82%D0%BE+%D0%BF%D1%80%D0%B5%D0%BC%D0%B8%D1%8F&amp;hl=ru&amp;sa=X&amp;biw=1144&amp;bih=674&amp;tbm=isch&amp;prmd=ivnsu&amp;itbs=1" TargetMode="External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7" Type="http://schemas.openxmlformats.org/officeDocument/2006/relationships/image" Target="../media/image51.jpeg"/><Relationship Id="rId2" Type="http://schemas.openxmlformats.org/officeDocument/2006/relationships/hyperlink" Target="http://upload.wikimedia.org/wikipedia/commons/f/f8/Mudryj-5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4%D0%B0%D0%B9%D0%BB:Ukrainian_Goldenstar.jpg" TargetMode="External"/><Relationship Id="rId5" Type="http://schemas.openxmlformats.org/officeDocument/2006/relationships/image" Target="../media/image50.jpeg"/><Relationship Id="rId4" Type="http://schemas.openxmlformats.org/officeDocument/2006/relationships/hyperlink" Target="http://upload.wikimedia.org/wikipedia/commons/f/fe/UKRAINE-AWARD-STATE-PREM-SHEVCH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ua/imgres?imgurl=http://www.day.kiev.ua/img/270736/37-8-1.jpg&amp;imgrefurl=http://www.day.kiev.ua/270769/&amp;usg=__cVr_ZkA7-3pcdP1JqRWPpNjVNJQ=&amp;h=329&amp;w=250&amp;sz=11&amp;hl=ru&amp;start=1&amp;zoom=1&amp;tbnid=KB79tcavz-Td4M:&amp;tbnh=119&amp;tbnw=90&amp;ei=S-GMTf46gZfxA-bD_KAP&amp;prev=/images?q=%D1%84%D0%BE%D1%82%D0%BE+%D0%B2%D0%B0%D1%81%D0%B8%D0%BB%D1%8C+%D1%81%D1%82%D1%83%D1%81&amp;hl=ru&amp;sa=G&amp;biw=1144&amp;bih=674&amp;tbs=isch:10,5363&amp;itbs=1&amp;biw=1144&amp;bih=67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ua/imgres?imgurl=http://biographera.net/biographies/lina_kostenko/lina_kostenko_2.jpg&amp;imgrefurl=http://biographera.net/biography.php?id=107&amp;usg=__Y53vC4d19gGb5PWGCqIu6L6v7yk=&amp;h=286&amp;w=234&amp;sz=81&amp;hl=ru&amp;start=9&amp;zoom=1&amp;tbnid=SPFFyf7SmYFraM:&amp;tbnh=115&amp;tbnw=94&amp;ei=Cu6dTY_ZC8vAswbVpMCqBA&amp;prev=/search?q=%D0%BA%D0%BE%D1%81%D1%82%D0%B5%D0%BD%D0%BA%D0%BE+%D1%84%D0%BE%D1%82%D0%BE&amp;hl=ru&amp;sa=G&amp;biw=1152&amp;bih=682&amp;tbm=isch&amp;prmd=ivns&amp;itbs=1" TargetMode="External"/><Relationship Id="rId13" Type="http://schemas.openxmlformats.org/officeDocument/2006/relationships/hyperlink" Target="http://uk.wikipedia.org/wiki/%D0%A4%D0%B0%D0%B9%D0%BB:%D0%A1%D0%B2%D0%B5%D1%80%D1%81%D1%82%D1%8E%D0%BA_%D0%84.jpg" TargetMode="External"/><Relationship Id="rId3" Type="http://schemas.openxmlformats.org/officeDocument/2006/relationships/image" Target="../media/image53.jpeg"/><Relationship Id="rId7" Type="http://schemas.openxmlformats.org/officeDocument/2006/relationships/image" Target="../media/image56.jpeg"/><Relationship Id="rId12" Type="http://schemas.openxmlformats.org/officeDocument/2006/relationships/image" Target="../media/image59.jpeg"/><Relationship Id="rId2" Type="http://schemas.openxmlformats.org/officeDocument/2006/relationships/hyperlink" Target="http://uk.wikipedia.org/wiki/%D0%A4%D0%B0%D0%B9%D0%BB:Dzuba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ua/imgres?imgurl=http://photo.ukrinform.ua/JPEG/thumbnail/2004/05/52981_200.jpg&amp;imgrefurl=http://photo.ukrinform.ua/ukr/current/photo.php?id=51166&amp;usg=__rdGbAm5hy50c60LJElT2TE2QZx4=&amp;h=200&amp;w=144&amp;sz=22&amp;hl=ru&amp;start=95&amp;zoom=1&amp;tbnid=ScPk6UdVzUEmPM:&amp;tbnh=156&amp;tbnw=111&amp;ei=Ne-dTcKhOIfq4waD6rW3BA&amp;prev=/search?q=%D0%B2%D1%96%D0%BD%D0%B3%D1%80%D0%B0%D0%BD%D0%BE%D0%B2%D1%81%D1%8C%D0%BA%D0%B8%D0%B9+%D1%84%D0%BE%D1%82%D0%BE&amp;hl=ru&amp;sa=X&amp;biw=1152&amp;bih=682&amp;tbm=isch&amp;itbs=1&amp;iact=rc&amp;dur=623&amp;oei=E--dTdiuEojPtAaol6SqBA&amp;page=6&amp;ndsp=18&amp;ved=1t:429,r:13,s:95&amp;tx=50&amp;ty=84" TargetMode="External"/><Relationship Id="rId11" Type="http://schemas.openxmlformats.org/officeDocument/2006/relationships/hyperlink" Target="http://www.google.com.ua/imgres?imgurl=http://www.memo.ru/history/diss/carter/img/osadchiy.jpg&amp;imgrefurl=http://www.memo.ru/history/diss/carter/gallery.html&amp;usg=__n5OoojBiY-JZbseVHVU8jRkUaPE=&amp;h=1283&amp;w=800&amp;sz=209&amp;hl=ru&amp;start=0&amp;zoom=1&amp;tbnid=wWqFIqJLlUtySM:&amp;tbnh=126&amp;tbnw=103&amp;ei=E_CdTd7NK4r2sgagm8yvBA&amp;prev=/search?q=%D0%BC+%D0%BE%D1%81%D0%B0%D0%B4%D1%87%D0%B8%D0%B9+%D1%84%D0%BE%D1%82%D0%BE&amp;hl=ru&amp;sa=X&amp;biw=1152&amp;bih=682&amp;tbm=isch&amp;prmd=ivnsb&amp;itbs=1&amp;iact=rc&amp;dur=706&amp;oei=E_CdTd7NK4r2sgagm8yvBA&amp;page=1&amp;ndsp=25&amp;ved=1t:429,r:2,s:0&amp;tx=25&amp;ty=41" TargetMode="External"/><Relationship Id="rId5" Type="http://schemas.openxmlformats.org/officeDocument/2006/relationships/image" Target="../media/image55.jpeg"/><Relationship Id="rId10" Type="http://schemas.openxmlformats.org/officeDocument/2006/relationships/image" Target="../media/image58.jpeg"/><Relationship Id="rId4" Type="http://schemas.openxmlformats.org/officeDocument/2006/relationships/image" Target="../media/image54.jpeg"/><Relationship Id="rId9" Type="http://schemas.openxmlformats.org/officeDocument/2006/relationships/image" Target="../media/image57.jpeg"/><Relationship Id="rId14" Type="http://schemas.openxmlformats.org/officeDocument/2006/relationships/image" Target="../media/image6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eg"/><Relationship Id="rId7" Type="http://schemas.openxmlformats.org/officeDocument/2006/relationships/image" Target="../media/image63.jpeg"/><Relationship Id="rId2" Type="http://schemas.openxmlformats.org/officeDocument/2006/relationships/hyperlink" Target="http://uk.wikipedia.org/wiki/%D0%A4%D0%B0%D0%B9%D0%BB:Vasyl_Stus_Donetsk_University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pload.wikimedia.org/wikipedia/uk/4/48/%D0%9F%D0%B0%D0%BC'%D1%8F%D1%82%D0%BD%D0%B8%D0%B9_%D0%B7%D0%BD%D0%B0%D0%BA_%D0%92%D0%B0%D1%81%D0%B8%D0%BB%D1%8E_%D0%A1%D1%82%D1%83%D1%81%D1%83_%D0%B2_%D1%81%D0%BA%D0%B2%D0%B5%D1%80%D1%96_%D0%A1%D1%82%D1%83%D1%81%D0%B0_%D0%B2_%D0%9A%D0%B8%D1%94%D0%B2%D1%96.JPG" TargetMode="External"/><Relationship Id="rId5" Type="http://schemas.openxmlformats.org/officeDocument/2006/relationships/image" Target="../media/image62.jpeg"/><Relationship Id="rId4" Type="http://schemas.openxmlformats.org/officeDocument/2006/relationships/hyperlink" Target="http://www.google.com.ua/imgres?imgurl=http://www.publicity.kiev.ua/images/5(38).jpg&amp;imgrefurl=http://www.publicity.kiev.ua/catalog/Nashe/Vasil_Stus.html&amp;usg=__nsFoDo-_HNkNX-x5pN6tKPdJ2Fg=&amp;h=696&amp;w=396&amp;sz=289&amp;hl=ru&amp;start=68&amp;zoom=1&amp;tbnid=6WlKoq4OJFwomM:&amp;tbnh=179&amp;tbnw=99&amp;ei=rzOcTazME4Xm4wa_l9GKBw&amp;prev=/search?q=%D1%84%D0%BE%D1%82%D0%BE+%D0%BF%D0%B0%D0%BC+%D1%8F%D1%82%D0%BD%D0%B8%D0%BA%D0%B0+%D1%81%D1%82%D1%83%D1%81%D0%BE%D0%B2%D1%96&amp;hl=ru&amp;sa=X&amp;biw=1152&amp;bih=682&amp;tbm=isch&amp;itbs=1&amp;iact=rc&amp;dur=567&amp;oei=jjOcTdyYI83Osgb2prHuBQ&amp;page=5&amp;ndsp=16&amp;ved=1t:429,r:0,s:68&amp;tx=38&amp;ty=63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2" Type="http://schemas.openxmlformats.org/officeDocument/2006/relationships/hyperlink" Target="http://www.google.com.ua/imgres?imgurl=http://4.bp.blogspot.com/-CBqy8pKNPys/TVpSaRa8sZI/AAAAAAAABJc/77Pzz5J8_UY/s1600/133156454_8f46ddfba8.jpg&amp;imgrefurl=http://sluzhebnyci.blogspot.com/2011/02/blog-post_15.html&amp;usg=__BCNFGGmDA3WXRAAj4a5HNBQb3OY=&amp;h=375&amp;w=500&amp;sz=22&amp;hl=ru&amp;start=7&amp;zoom=1&amp;tbnid=NjBLcPszuDo_SM:&amp;tbnh=98&amp;tbnw=130&amp;ei=40qcTaibOpH1sgbi8eWKBg&amp;prev=/search?q=%D1%81%D0%B2%D1%96%D1%87%D0%BA%D0%B0+%D1%84%D0%BE%D1%82%D0%BE&amp;hl=ru&amp;sa=X&amp;biw=1152&amp;bih=682&amp;tbm=isch&amp;prmd=ivns&amp;itbs=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6.jpeg"/><Relationship Id="rId4" Type="http://schemas.openxmlformats.org/officeDocument/2006/relationships/image" Target="../media/image6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hyperlink" Target="http://www.google.com.ua/imgres?imgurl=http://olexandr.uuuq.com/img/Stus.jpg&amp;imgrefurl=http://olexandr.uuuq.com/images.html&amp;usg=__F4YIMm2qfgo7AGDnTd07PoMQZyc=&amp;h=223&amp;w=250&amp;sz=13&amp;hl=ru&amp;start=15&amp;zoom=1&amp;tbnid=nhweEXye8ZMMAM:&amp;tbnh=99&amp;tbnw=111&amp;ei=1EucTbXhE8qCswb9672BBg&amp;prev=/search?q=%D1%81%D1%82%D1%83%D1%81+%D0%BA%D0%B0%D1%80%D1%82%D0%B8%D0%BD%D0%BA%D0%B8&amp;hl=ru&amp;sa=X&amp;biw=1152&amp;bih=682&amp;tbm=isch&amp;itbs=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1.jpeg"/><Relationship Id="rId7" Type="http://schemas.openxmlformats.org/officeDocument/2006/relationships/hyperlink" Target="http://www.google.com.ua/imgres?imgurl=http://school.xvatit.com/images/c/c3/T15r12.jpeg&amp;imgrefurl=http://school.xvatit.com/index.php?title=%D0%A0%C3%A1%D0%B9%D0%BD%D0%B5%D1%80_%D0%9C%D0%B0%D1%80%C3%AD%D1%8F_%D0%A0%C3%8D%D0%9B%D0%AC%D0%9A%D0%95.%D0%9F%D0%BE%D0%B2%D0%BD%D1%96_%D1%83%D1%80%D0%BE%D0%BA%D0%B8&amp;usg=__uHUyFapO03RHP8ay85VhnIaqxcM=&amp;h=490&amp;w=387&amp;sz=53&amp;hl=ru&amp;start=10&amp;zoom=1&amp;tbnid=jIcXbYtqqY24DM:&amp;tbnh=130&amp;tbnw=103&amp;ei=zGqbTYjCLc_0sgaEyZzzBQ&amp;prev=/search?q=%D1%80%D1%96%D0%BB%D1%8C%D0%BA%D0%B5+%D1%84%D0%BE%D1%82%D0%BE&amp;hl=ru&amp;sa=X&amp;biw=1152&amp;bih=682&amp;tbm=isch0,2833&amp;itbs=1&amp;biw=1152&amp;bih=682" TargetMode="External"/><Relationship Id="rId2" Type="http://schemas.openxmlformats.org/officeDocument/2006/relationships/hyperlink" Target="http://www.google.com.ua/imgres?imgurl=http://www.dt.ua/system/illustrations/000/012/630/original.jpg?1294994659&amp;imgrefurl=http://www.dt.ua/newspaper/articles/54079&amp;usg=__ceSQvZaP9apcWhHaKPVjPkdeJtE=&amp;h=191&amp;w=220&amp;sz=12&amp;hl=ru&amp;start=5&amp;zoom=1&amp;tbnid=CiieotiA4S2sJM:&amp;tbnh=93&amp;tbnw=107&amp;ei=RGybTcuaNIbQtAbk2KGBBg&amp;prev=/search?q=%D0%BC%D0%B0%D0%BB%D0%B0%D0%BD%D1%8E%D0%BA+%D1%84%D0%BE%D1%82%D0%BE&amp;hl=ru&amp;sa=X&amp;biw=1152&amp;bih=682&amp;tbm=isch&amp;prmd=ivns&amp;itbs=1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hyperlink" Target="http://www.google.com.ua/imgres?imgurl=http://ukreferats.org.ua/uploads/posts/2010-05/1274365418_pasternak.jpg&amp;imgrefurl=http://ukreferats.org.ua/base/literature/foreign-literature/page/12/&amp;usg=__RiH8pXVD4DjPhpdgos-Qq9ryisE=&amp;h=500&amp;w=340&amp;sz=38&amp;hl=ru&amp;start=2&amp;zoom=1&amp;tbnid=j-WZyAVdN1MlIM:&amp;tbnh=130&amp;tbnw=88&amp;ei=yGubTfiuFI7esgavvqj0BQ&amp;prev=/search?q=%D0%BF%D0%B0%D1%81%D1%82%D0%B5%D1%80%D0%BD%D0%B0%D0%BA+%D1%84%D0%BE%D1%82%D0%BE&amp;hl=ru&amp;sa=X&amp;biw=1152&amp;bih=682&amp;tbm=isch&amp;prmd=ivns&amp;itbs=1" TargetMode="External"/><Relationship Id="rId10" Type="http://schemas.openxmlformats.org/officeDocument/2006/relationships/image" Target="../media/image26.jpeg"/><Relationship Id="rId4" Type="http://schemas.openxmlformats.org/officeDocument/2006/relationships/image" Target="../media/image22.jpeg"/><Relationship Id="rId9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1125538"/>
            <a:ext cx="7786688" cy="3357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uk-UA" sz="4100" dirty="0" smtClean="0">
                <a:solidFill>
                  <a:srgbClr val="0070C0"/>
                </a:solidFill>
              </a:rPr>
              <a:t>          </a:t>
            </a:r>
            <a:r>
              <a:rPr lang="uk-UA" sz="7300" dirty="0" smtClean="0">
                <a:solidFill>
                  <a:srgbClr val="782A69"/>
                </a:solidFill>
                <a:latin typeface="Monotype Corsiva" pitchFamily="66" charset="0"/>
              </a:rPr>
              <a:t>Василь Стус –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uk-UA" sz="7300" dirty="0" smtClean="0">
                <a:solidFill>
                  <a:srgbClr val="782A69"/>
                </a:solidFill>
                <a:latin typeface="Monotype Corsiva" pitchFamily="66" charset="0"/>
              </a:rPr>
              <a:t>     постать,що єднає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uk-UA" sz="7300" dirty="0" smtClean="0">
                <a:solidFill>
                  <a:srgbClr val="782A69"/>
                </a:solidFill>
                <a:latin typeface="Monotype Corsiva" pitchFamily="66" charset="0"/>
              </a:rPr>
              <a:t>     Україну</a:t>
            </a:r>
            <a:endParaRPr lang="ru-RU" sz="7300" dirty="0" smtClean="0">
              <a:solidFill>
                <a:srgbClr val="782A69"/>
              </a:solidFill>
              <a:latin typeface="Monotype Corsiva" pitchFamily="66" charset="0"/>
            </a:endParaRPr>
          </a:p>
        </p:txBody>
      </p:sp>
      <p:pic>
        <p:nvPicPr>
          <p:cNvPr id="13315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0013" y="207963"/>
            <a:ext cx="4010025" cy="1223962"/>
          </a:xfrm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160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5741988"/>
            <a:ext cx="8101012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brary.khai.edu/pages/stus/images/stus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643313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3071813" y="4929188"/>
            <a:ext cx="14287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Д.Стус.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Життя і творчість Василя Стуса.1992</a:t>
            </a:r>
          </a:p>
        </p:txBody>
      </p:sp>
      <p:pic>
        <p:nvPicPr>
          <p:cNvPr id="4" name="Рисунок 3" descr="http://library.khai.edu/pages/stus/images/stus_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75" y="357188"/>
            <a:ext cx="1905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7715250" y="1857375"/>
            <a:ext cx="1428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В.Стус. Час творчості = Dichtenszeit. 2005.</a:t>
            </a:r>
          </a:p>
        </p:txBody>
      </p:sp>
      <p:pic>
        <p:nvPicPr>
          <p:cNvPr id="6" name="Рисунок 5" descr="http://library.khai.edu/pages/stus/images/stus_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3" y="3643313"/>
            <a:ext cx="19050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7072313" y="4357688"/>
            <a:ext cx="12858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Поезія:Л Костенко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О.Олесь В.Симо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ненко В. Стус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2002</a:t>
            </a:r>
          </a:p>
        </p:txBody>
      </p:sp>
      <p:pic>
        <p:nvPicPr>
          <p:cNvPr id="8" name="Рисунок 7" descr="http://library.khai.edu/pages/stus/images/stus_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5" y="357188"/>
            <a:ext cx="19050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2357438" y="1285875"/>
            <a:ext cx="1785937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Не облюбив свою тривогу ранню.В.Стус - поет і людина: спогади, статті, листи, поезії.  1993.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1750" y="285750"/>
            <a:ext cx="378618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Час творчості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асиль Стус. Зібрання творів. Том 1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428625"/>
            <a:ext cx="1928812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Василь Стус. Таборовий зошит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3714750"/>
            <a:ext cx="192881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7000875" y="5715000"/>
            <a:ext cx="342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Табірний зошит</a:t>
            </a:r>
          </a:p>
          <a:p>
            <a:r>
              <a:rPr lang="uk-UA">
                <a:latin typeface="Times New Roman" pitchFamily="18" charset="0"/>
                <a:cs typeface="Times New Roman" pitchFamily="18" charset="0"/>
              </a:rPr>
              <a:t>2008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2500313" y="1428750"/>
            <a:ext cx="15716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Костянтин Москалець. Василь Стус: незаверше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ний проект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2007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7" name="Рисунок 6" descr="http://www.stus.kiev.ua/Zvity.files/image02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50" y="3714750"/>
            <a:ext cx="1928813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Box 7"/>
          <p:cNvSpPr txBox="1">
            <a:spLocks noChangeArrowheads="1"/>
          </p:cNvSpPr>
          <p:nvPr/>
        </p:nvSpPr>
        <p:spPr bwMode="auto">
          <a:xfrm>
            <a:off x="3357563" y="5429250"/>
            <a:ext cx="4286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Василь Стус. </a:t>
            </a:r>
          </a:p>
          <a:p>
            <a:r>
              <a:rPr lang="uk-UA">
                <a:latin typeface="Times New Roman" pitchFamily="18" charset="0"/>
                <a:cs typeface="Times New Roman" pitchFamily="18" charset="0"/>
              </a:rPr>
              <a:t>„Палімпсест”.</a:t>
            </a:r>
          </a:p>
          <a:p>
            <a:r>
              <a:rPr lang="uk-UA">
                <a:latin typeface="Times New Roman" pitchFamily="18" charset="0"/>
                <a:cs typeface="Times New Roman" pitchFamily="18" charset="0"/>
              </a:rPr>
              <a:t>2003 .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Файл:Vasyl Stus Zhyttja jak tvorchist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425" y="404813"/>
            <a:ext cx="19050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643188" y="357188"/>
            <a:ext cx="4214812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Час творчості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3561" name="TextBox 10"/>
          <p:cNvSpPr txBox="1">
            <a:spLocks noChangeArrowheads="1"/>
          </p:cNvSpPr>
          <p:nvPr/>
        </p:nvSpPr>
        <p:spPr bwMode="auto">
          <a:xfrm>
            <a:off x="7786688" y="1643063"/>
            <a:ext cx="1500187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Д.Стус</a:t>
            </a:r>
          </a:p>
          <a:p>
            <a:r>
              <a:rPr lang="uk-UA">
                <a:latin typeface="Times New Roman" pitchFamily="18" charset="0"/>
                <a:cs typeface="Times New Roman" pitchFamily="18" charset="0"/>
              </a:rPr>
              <a:t>“В.Стус - життя як творчість”</a:t>
            </a:r>
          </a:p>
          <a:p>
            <a:r>
              <a:rPr lang="uk-UA">
                <a:latin typeface="Times New Roman" pitchFamily="18" charset="0"/>
                <a:cs typeface="Times New Roman" pitchFamily="18" charset="0"/>
              </a:rPr>
              <a:t>2007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643313" y="428625"/>
            <a:ext cx="5143500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Найпопулярніша інтерпретація історії про номінування українського поета і політв'язня Василя Стуса на Нобелівську премію з літератури 1985 року, виглядає дослівно так:</a:t>
            </a:r>
          </a:p>
          <a:p>
            <a:r>
              <a:rPr lang="uk-UA" sz="2400" b="1">
                <a:solidFill>
                  <a:schemeClr val="accent1"/>
                </a:solidFill>
                <a:latin typeface="Monotype Corsiva" pitchFamily="66" charset="0"/>
              </a:rPr>
              <a:t>"...У таборі поет продовжував залишатися поетом і зумів навіть передати на волю свої записи - "З табірного зошита", які </a:t>
            </a:r>
            <a:endParaRPr lang="uk-UA" sz="2400" b="1">
              <a:solidFill>
                <a:schemeClr val="accent1"/>
              </a:solidFill>
              <a:latin typeface="Constantia" pitchFamily="18" charset="0"/>
            </a:endParaRPr>
          </a:p>
          <a:p>
            <a:endParaRPr lang="uk-UA" b="1">
              <a:solidFill>
                <a:schemeClr val="accent1"/>
              </a:solidFill>
              <a:latin typeface="Constantia" pitchFamily="18" charset="0"/>
            </a:endParaRPr>
          </a:p>
        </p:txBody>
      </p:sp>
      <p:pic>
        <p:nvPicPr>
          <p:cNvPr id="3" name="Рисунок 2" descr="http://img.istpravda.com.ua/images/doc/c/e/ce3f357-nob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857250"/>
            <a:ext cx="28575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625" y="142875"/>
            <a:ext cx="32861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200" b="1">
                <a:solidFill>
                  <a:srgbClr val="852F74"/>
                </a:solidFill>
                <a:latin typeface="Monotype Corsiva" pitchFamily="66" charset="0"/>
                <a:cs typeface="Times New Roman" pitchFamily="18" charset="0"/>
              </a:rPr>
              <a:t>Стус і Нобель </a:t>
            </a:r>
            <a:endParaRPr lang="ru-RU" sz="3200">
              <a:solidFill>
                <a:srgbClr val="852F74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3200">
              <a:latin typeface="Constantia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2928938"/>
            <a:ext cx="8643938" cy="365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b="1">
                <a:solidFill>
                  <a:schemeClr val="accent1"/>
                </a:solidFill>
                <a:latin typeface="Monotype Corsiva" pitchFamily="66" charset="0"/>
              </a:rPr>
              <a:t>були висунуті на здобуття Нобелівської премії 1985 року... Відомо, що в табір, де політв'язень Стус відбував покарання, надійшла телеграма, в якій повідомлялось, що він висунутий на Нобелівську премію і, серед іншого зазначалося, що мертвим премію не присуджують". </a:t>
            </a:r>
            <a:endParaRPr lang="uk-UA" sz="2000" b="1">
              <a:solidFill>
                <a:schemeClr val="accent1"/>
              </a:solidFill>
              <a:latin typeface="Constantia" pitchFamily="18" charset="0"/>
            </a:endParaRPr>
          </a:p>
          <a:p>
            <a:r>
              <a:rPr lang="uk-UA" sz="20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У газеті "Америка" за 17 грудня 1985 р. є інформація, що наприкінці 84-го у Торонто було створено "Міжнародний комітет для осягнення літературної нагороди Нобеля Василеві Стусові в 1986 році". Ця інформація тягне на сенсаційну, адже до сьогодні вважається, що поета-дисидента мали відзначити роком раніше. </a:t>
            </a:r>
          </a:p>
          <a:p>
            <a:endParaRPr lang="uk-UA">
              <a:solidFill>
                <a:srgbClr val="000099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285750" y="214313"/>
            <a:ext cx="8678863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Constantia" pitchFamily="18" charset="0"/>
              </a:rPr>
              <a:t>    </a:t>
            </a:r>
            <a:r>
              <a:rPr lang="en-US" sz="2000">
                <a:latin typeface="Constantia" pitchFamily="18" charset="0"/>
              </a:rPr>
              <a:t>	</a:t>
            </a:r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 моменту загибелі на Заході виходили нечисленні переклади поезії Стуса та його публіцистики. Одним із завдань </a:t>
            </a:r>
            <a:r>
              <a:rPr lang="uk-UA" sz="20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“</a:t>
            </a:r>
            <a:r>
              <a:rPr lang="en-US" sz="20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uk-UA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Міжнародного комітету..." </a:t>
            </a:r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стояла підготовка першої повноцінної книги перекладів. Книга отримала назву </a:t>
            </a:r>
            <a:r>
              <a:rPr lang="uk-UA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«</a:t>
            </a:r>
            <a:r>
              <a:rPr lang="en-US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uk-UA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Selected poems ».</a:t>
            </a:r>
            <a:r>
              <a:rPr lang="en-US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                    </a:t>
            </a:r>
          </a:p>
          <a:p>
            <a:r>
              <a:rPr lang="uk-UA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	</a:t>
            </a:r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Нобелівський комітет і Шведська Академія літератури так її  і не отримали - бо поет вже помер ...</a:t>
            </a:r>
          </a:p>
        </p:txBody>
      </p:sp>
      <p:pic>
        <p:nvPicPr>
          <p:cNvPr id="3" name="Рисунок 2" descr="http://img.istpravda.com.ua/images/doc/1/d/1dae458-ukrainische-freie-universit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420938"/>
            <a:ext cx="3887787" cy="272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395288" y="5157788"/>
            <a:ext cx="83534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b="1">
                <a:latin typeface="Constantia" pitchFamily="18" charset="0"/>
              </a:rPr>
              <a:t>	</a:t>
            </a:r>
            <a:r>
              <a:rPr lang="uk-UA" sz="2000" b="1">
                <a:solidFill>
                  <a:srgbClr val="000099"/>
                </a:solidFill>
                <a:latin typeface="Constantia" pitchFamily="18" charset="0"/>
              </a:rPr>
              <a:t>В Українському Вільному Університеті в Мюнхені  було видано першу книжку перекладів Стуса англійською, але для "осягнення нагороди Нобеля" це ніяк не допомогло</a:t>
            </a:r>
          </a:p>
          <a:p>
            <a:endParaRPr lang="uk-UA" sz="2000" b="1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2205038"/>
            <a:ext cx="4929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852F74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213100"/>
            <a:ext cx="2552700" cy="340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333375"/>
            <a:ext cx="18542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3132138" y="549275"/>
            <a:ext cx="5462587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Як добре те, що смерті не боюсь я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і не питаю, чи тяжкий мій хрест,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що перед вами, судді, не клонюся,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в передчутті недовідомих верст,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що жив, любив, і не набрався скверни,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ненависті, прокльону, каяття.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Народе мій, до тебе я ще верну,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як в смерті обернуся до життя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своїм стражденним і незлим обличчям.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Як син, тобі доземно поклонюсь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і чесно гляну в чесні твої вічі</a:t>
            </a:r>
            <a:b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</a:br>
            <a:r>
              <a:rPr lang="uk-UA" sz="2800" b="1" i="1">
                <a:solidFill>
                  <a:srgbClr val="852F74"/>
                </a:solidFill>
                <a:latin typeface="Monotype Corsiva" pitchFamily="66" charset="0"/>
              </a:rPr>
              <a:t>і в смерті з рідним краєм поріднюсь.</a:t>
            </a:r>
            <a:r>
              <a:rPr lang="uk-UA" sz="2800" b="1">
                <a:solidFill>
                  <a:srgbClr val="852F74"/>
                </a:solidFill>
                <a:latin typeface="Monotype Corsiva" pitchFamily="66" charset="0"/>
              </a:rPr>
              <a:t/>
            </a:r>
            <a:br>
              <a:rPr lang="uk-UA" sz="2800" b="1">
                <a:solidFill>
                  <a:srgbClr val="852F74"/>
                </a:solidFill>
                <a:latin typeface="Monotype Corsiva" pitchFamily="66" charset="0"/>
              </a:rPr>
            </a:br>
            <a:endParaRPr lang="uk-UA" sz="2800" b="1">
              <a:solidFill>
                <a:srgbClr val="852F74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"/>
          <p:cNvSpPr txBox="1">
            <a:spLocks noChangeArrowheads="1"/>
          </p:cNvSpPr>
          <p:nvPr/>
        </p:nvSpPr>
        <p:spPr bwMode="auto">
          <a:xfrm>
            <a:off x="285750" y="5072063"/>
            <a:ext cx="857250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onstantia" pitchFamily="18" charset="0"/>
              </a:rPr>
              <a:t>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...У чому полягає злочин Стуса, чому його так суворо карають?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Г. Бьолль: "Його так званий злочин полягає в тому, що він пише свої поезії по-українськи, а це інтерпретують як антирадянську діяльність... Стус пише свідомо по-українськи.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63" y="142875"/>
            <a:ext cx="6929437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Тюремне життя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7" name="Рисунок 6" descr="http://www.ukrajinci.hu/arhiv/hromada_63_foto/Stus%2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500063"/>
            <a:ext cx="15716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ukrajinci.hu/arhiv/hromada_63_foto/Stus%2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0" y="3143250"/>
            <a:ext cx="2262188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8"/>
          <p:cNvSpPr txBox="1">
            <a:spLocks noChangeArrowheads="1"/>
          </p:cNvSpPr>
          <p:nvPr/>
        </p:nvSpPr>
        <p:spPr bwMode="auto">
          <a:xfrm>
            <a:off x="2143125" y="785813"/>
            <a:ext cx="6858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 років у Мордовських таборах суворого режиму, 3 роки заслання на Колиму. Короткочасне звільнення і новий арешт, в’язниця, Магадан: ...ще на 15 років! Майже 20-річна неволя – скільки це днів, ночей, місяців ?</a:t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TextBox 9"/>
          <p:cNvSpPr txBox="1">
            <a:spLocks noChangeArrowheads="1"/>
          </p:cNvSpPr>
          <p:nvPr/>
        </p:nvSpPr>
        <p:spPr bwMode="auto">
          <a:xfrm>
            <a:off x="2143125" y="2000250"/>
            <a:ext cx="70008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тюрмі Стус мав нестерпні умови. Але ці фашисти не зламали його! Хоч і пожертвував він багато чим – здоров’ям, стосунками з сином, перекладами і віршами, психічним станом… </a:t>
            </a:r>
          </a:p>
          <a:p>
            <a:r>
              <a:rPr lang="ru-RU" sz="2000">
                <a:latin typeface="Constantia" pitchFamily="18" charset="0"/>
              </a:rPr>
              <a:t> </a:t>
            </a:r>
          </a:p>
        </p:txBody>
      </p:sp>
      <p:sp>
        <p:nvSpPr>
          <p:cNvPr id="27655" name="TextBox 10"/>
          <p:cNvSpPr txBox="1">
            <a:spLocks noChangeArrowheads="1"/>
          </p:cNvSpPr>
          <p:nvPr/>
        </p:nvSpPr>
        <p:spPr bwMode="auto">
          <a:xfrm>
            <a:off x="357188" y="3286125"/>
            <a:ext cx="6357937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onstantia" pitchFamily="18" charset="0"/>
              </a:rPr>
              <a:t>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 ув’язнення звернувся із заявою до Верховної Ради СРСР з відмовою від громадянства: </a:t>
            </a:r>
            <a:r>
              <a:rPr lang="ru-RU" sz="2400">
                <a:solidFill>
                  <a:srgbClr val="000099"/>
                </a:solidFill>
                <a:latin typeface="Monotype Corsiva" pitchFamily="66" charset="0"/>
              </a:rPr>
              <a:t>«…мати радянське громадянство є неможливою для мене річчю. Бути радянським громадянином — значить бути рабом…». </a:t>
            </a:r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/>
            </a:r>
            <a:br>
              <a:rPr lang="ru-RU" sz="2000">
                <a:solidFill>
                  <a:srgbClr val="000099"/>
                </a:solidFill>
                <a:latin typeface="Constantia" pitchFamily="18" charset="0"/>
              </a:rPr>
            </a:br>
            <a:r>
              <a:rPr lang="ru-RU">
                <a:solidFill>
                  <a:srgbClr val="000099"/>
                </a:solidFill>
                <a:latin typeface="Constantia" pitchFamily="18" charset="0"/>
              </a:rPr>
              <a:t/>
            </a:r>
            <a:br>
              <a:rPr lang="ru-RU">
                <a:solidFill>
                  <a:srgbClr val="000099"/>
                </a:solidFill>
                <a:latin typeface="Constantia" pitchFamily="18" charset="0"/>
              </a:rPr>
            </a:br>
            <a:r>
              <a:rPr lang="ru-RU">
                <a:solidFill>
                  <a:srgbClr val="000099"/>
                </a:solidFill>
                <a:latin typeface="Constantia" pitchFamily="18" charset="0"/>
              </a:rPr>
              <a:t/>
            </a:r>
            <a:br>
              <a:rPr lang="ru-RU">
                <a:solidFill>
                  <a:srgbClr val="000099"/>
                </a:solidFill>
                <a:latin typeface="Constantia" pitchFamily="18" charset="0"/>
              </a:rPr>
            </a:br>
            <a:endParaRPr lang="ru-RU">
              <a:solidFill>
                <a:srgbClr val="000099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549275"/>
            <a:ext cx="5975350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1258888" y="5229225"/>
            <a:ext cx="626586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	</a:t>
            </a:r>
          </a:p>
          <a:p>
            <a:pPr algn="ctr"/>
            <a:r>
              <a:rPr lang="ru-RU"/>
              <a:t>	</a:t>
            </a:r>
            <a:r>
              <a:rPr lang="uk-UA" sz="2400" b="1" i="1">
                <a:solidFill>
                  <a:srgbClr val="782A69"/>
                </a:solidFill>
              </a:rPr>
              <a:t>Пам'ятник Василю Стусу у Вінниці     2003 рік</a:t>
            </a:r>
          </a:p>
          <a:p>
            <a:r>
              <a:rPr lang="uk-UA" b="1" i="1">
                <a:solidFill>
                  <a:srgbClr val="782A69"/>
                </a:solidFill>
              </a:rPr>
              <a:t>                                                           Автор: Д.Волков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http://www.ukrajinci.hu/arhiv/hromada_63_foto/Stus%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4797425"/>
            <a:ext cx="2143125" cy="166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4005263"/>
            <a:ext cx="8535988" cy="189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>
                <a:latin typeface="Constantia" pitchFamily="18" charset="0"/>
              </a:rPr>
              <a:t>   </a:t>
            </a:r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Багато виникає питань щодо творчості В.Стуса “ Загратованого ” періоду. Відповіді на них нема і вже не буде. Нехай читач, замислившись, відповідає  на них на свій розсуд.</a:t>
            </a:r>
            <a:endParaRPr lang="ru-RU" sz="20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>
                <a:solidFill>
                  <a:srgbClr val="000099"/>
                </a:solidFill>
                <a:latin typeface="Constantia" pitchFamily="18" charset="0"/>
              </a:rPr>
              <a:t/>
            </a:r>
            <a:br>
              <a:rPr lang="uk-UA" sz="2000" b="1">
                <a:solidFill>
                  <a:srgbClr val="000099"/>
                </a:solidFill>
                <a:latin typeface="Constantia" pitchFamily="18" charset="0"/>
              </a:rPr>
            </a:br>
            <a:endParaRPr lang="ru-RU" sz="2000" b="1">
              <a:solidFill>
                <a:srgbClr val="000099"/>
              </a:solidFill>
              <a:latin typeface="Constantia" pitchFamily="18" charset="0"/>
            </a:endParaRPr>
          </a:p>
          <a:p>
            <a:endParaRPr lang="ru-RU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29699" name="TextBox 4"/>
          <p:cNvSpPr txBox="1">
            <a:spLocks noChangeArrowheads="1"/>
          </p:cNvSpPr>
          <p:nvPr/>
        </p:nvSpPr>
        <p:spPr bwMode="auto">
          <a:xfrm>
            <a:off x="428625" y="4143375"/>
            <a:ext cx="8715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3850" y="0"/>
            <a:ext cx="7286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4400">
                <a:latin typeface="Monotype Corsiva" pitchFamily="66" charset="0"/>
              </a:rPr>
              <a:t>   </a:t>
            </a:r>
            <a:r>
              <a:rPr lang="uk-UA" sz="4400">
                <a:solidFill>
                  <a:srgbClr val="852F74"/>
                </a:solidFill>
                <a:latin typeface="Monotype Corsiva" pitchFamily="66" charset="0"/>
              </a:rPr>
              <a:t>Утаємничена велич</a:t>
            </a:r>
            <a:endParaRPr lang="ru-RU" sz="4400">
              <a:solidFill>
                <a:srgbClr val="852F74"/>
              </a:solidFill>
              <a:latin typeface="Constant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549275"/>
            <a:ext cx="842645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>   </a:t>
            </a:r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одному з листів, адресованому світовій громадськості, відомий російський правозахисник А. Сахаров розцінив вирок Стусові як ганьбу радянської репресивної системи.</a:t>
            </a:r>
          </a:p>
          <a:p>
            <a:pPr algn="just"/>
            <a:r>
              <a:rPr lang="uk-UA" sz="2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Табірними наглядачами знищено збірку з приблизно 300 віршів. На знак протесту проти жорстокого поводження табірної адміністрації з політв’язнями кілька разів оголошував голодовки. У січні 1983 за передачу на волю зошита з віршами на рік був кинутий у камеру-одиночку. 28 серпня 1985 Стуса відправили в карцер за те, що читаючи книгу в камері, оперся ліктем на нари. На знак протесту він оголосив безстрокове сухе голодування. Помер в ніч з 3 на 4 вересня, можливо, від переохолодження.</a:t>
            </a:r>
          </a:p>
          <a:p>
            <a:pPr algn="just"/>
            <a:endParaRPr lang="uk-UA" sz="2000" b="1">
              <a:solidFill>
                <a:srgbClr val="000099"/>
              </a:solidFill>
              <a:latin typeface="Constantia" pitchFamily="18" charset="0"/>
            </a:endParaRPr>
          </a:p>
        </p:txBody>
      </p:sp>
      <p:pic>
        <p:nvPicPr>
          <p:cNvPr id="8" name="Рисунок 7" descr="Файл:Sign Stus.t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5157788"/>
            <a:ext cx="339090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1"/>
          <p:cNvSpPr txBox="1">
            <a:spLocks noChangeArrowheads="1"/>
          </p:cNvSpPr>
          <p:nvPr/>
        </p:nvSpPr>
        <p:spPr bwMode="auto">
          <a:xfrm>
            <a:off x="285750" y="928688"/>
            <a:ext cx="85725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Літературні критики - в Україні і поза Україною - визнають, що Стус був найбільш масштабною постаттю в українській поезії другої половини, а може й цілого, ХХ століття. 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Михайло Хейфець, товариш-співтабірник з мордовського періоду ув'язнення написав: „В українській поезії більшого немає...,</a:t>
            </a:r>
          </a:p>
          <a:p>
            <a:pPr algn="just"/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uk-UA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TextBox 3"/>
          <p:cNvSpPr txBox="1">
            <a:spLocks noChangeArrowheads="1"/>
          </p:cNvSpPr>
          <p:nvPr/>
        </p:nvSpPr>
        <p:spPr bwMode="auto">
          <a:xfrm>
            <a:off x="285750" y="2428875"/>
            <a:ext cx="8215313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onstantia" pitchFamily="18" charset="0"/>
              </a:rPr>
              <a:t>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Світ закріпачуваного вісімнадцятого століття так і не полонив Сковороди. Світ жандармського дев'ятнадцятого ув'язнив на довгих десять літ Шевченка, а світ винищувального двадцятого не допускав його пророчого слова до спраглих людських душ. Він так і не випустив із своїх пазурів нескореного Стуса. </a:t>
            </a:r>
            <a: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solidFill>
                  <a:srgbClr val="000099"/>
                </a:solidFill>
                <a:latin typeface="Constantia" pitchFamily="18" charset="0"/>
              </a:rPr>
              <a:t/>
            </a:r>
            <a:br>
              <a:rPr lang="ru-RU">
                <a:solidFill>
                  <a:srgbClr val="000099"/>
                </a:solidFill>
                <a:latin typeface="Constantia" pitchFamily="18" charset="0"/>
              </a:rPr>
            </a:br>
            <a:endParaRPr lang="ru-RU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86063" y="214313"/>
            <a:ext cx="40005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Хресна дорога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5" y="4000500"/>
            <a:ext cx="5000625" cy="2586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Яка нестерпна рідна чужина,</a:t>
            </a:r>
            <a:b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Цей погар раю, храм, зазналий скверни!</a:t>
            </a:r>
            <a:b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Ти повернувся, але край - не верне</a:t>
            </a:r>
            <a:b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</a:br>
            <a:r>
              <a:rPr lang="ru-RU" sz="2400" i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Йому за труну пітьма кам'яна.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1"/>
          <p:cNvSpPr txBox="1">
            <a:spLocks noChangeArrowheads="1"/>
          </p:cNvSpPr>
          <p:nvPr/>
        </p:nvSpPr>
        <p:spPr bwMode="auto">
          <a:xfrm>
            <a:off x="571500" y="428625"/>
            <a:ext cx="6500813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onstantia" pitchFamily="18" charset="0"/>
              </a:rPr>
              <a:t> 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Національний банк України вводить в обіг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ювілейну монету номіналом 2 гривні, присвячену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поету, громадському діячу, перекладачу, літературознавцю Василю Стусу.</a:t>
            </a:r>
          </a:p>
          <a:p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>    </a:t>
            </a:r>
          </a:p>
          <a:p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>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 реверсі монети зображено портрет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Василя Стуса на тлі стилізованої мозаїки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Алли Горської </a:t>
            </a:r>
            <a:r>
              <a:rPr lang="ru-RU" sz="2400">
                <a:solidFill>
                  <a:srgbClr val="000099"/>
                </a:solidFill>
                <a:latin typeface="Monotype Corsiva" pitchFamily="66" charset="0"/>
                <a:cs typeface="Times New Roman" pitchFamily="18" charset="0"/>
              </a:rPr>
              <a:t>“Жінка-птах ”,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праворуч від 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якого півколом розміщено напис </a:t>
            </a:r>
            <a:r>
              <a:rPr lang="ru-RU" sz="2400">
                <a:solidFill>
                  <a:srgbClr val="000099"/>
                </a:solidFill>
                <a:latin typeface="Monotype Corsiva" pitchFamily="66" charset="0"/>
              </a:rPr>
              <a:t>ВАСИЛЬ СТУС</a:t>
            </a:r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>.</a:t>
            </a:r>
            <a:r>
              <a:rPr lang="ru-RU" sz="2000">
                <a:solidFill>
                  <a:srgbClr val="852F74"/>
                </a:solidFill>
                <a:latin typeface="Constantia" pitchFamily="18" charset="0"/>
              </a:rPr>
              <a:t> </a:t>
            </a:r>
          </a:p>
          <a:p>
            <a:r>
              <a:rPr lang="ru-RU" sz="2000">
                <a:solidFill>
                  <a:srgbClr val="210F17"/>
                </a:solidFill>
                <a:latin typeface="Constantia" pitchFamily="18" charset="0"/>
              </a:rPr>
              <a:t> 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3" name="Рисунок 2" descr="http://images.unian.net/photos/2008_01/11997997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642938"/>
            <a:ext cx="20193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images.unian.net/photos/2008_01/11997997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4000500"/>
            <a:ext cx="20193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extBox 5"/>
          <p:cNvSpPr txBox="1">
            <a:spLocks noChangeArrowheads="1"/>
          </p:cNvSpPr>
          <p:nvPr/>
        </p:nvSpPr>
        <p:spPr bwMode="auto">
          <a:xfrm>
            <a:off x="3214688" y="3500438"/>
            <a:ext cx="5389562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>
                <a:latin typeface="Constantia" pitchFamily="18" charset="0"/>
              </a:rPr>
              <a:t> 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Художник і скульптор Володимир Атаманчук </a:t>
            </a:r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>. </a:t>
            </a:r>
          </a:p>
          <a:p>
            <a:pPr algn="just"/>
            <a:endParaRPr lang="ru-RU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Ювілейна монета номіналом 2 гривні є дійсним платіжним засобом України та обов’язкова до приймання без будь-яких обмежень за її номінальною вартістю до усіх видів платежів, а також для зарахування на розрахункові рахунки, вклади, акредитиви та для переказів.</a:t>
            </a:r>
          </a:p>
          <a:p>
            <a:pPr algn="just"/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3850" y="908050"/>
            <a:ext cx="2879725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 i="1">
                <a:solidFill>
                  <a:srgbClr val="852F74"/>
                </a:solidFill>
                <a:latin typeface="Monotype Corsiva" pitchFamily="66" charset="0"/>
              </a:rPr>
              <a:t>"</a:t>
            </a: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Або світ прийме мене таким, як я </a:t>
            </a:r>
          </a:p>
          <a:p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є, як </a:t>
            </a:r>
            <a:r>
              <a:rPr lang="en-US" sz="2400" b="1" i="1">
                <a:solidFill>
                  <a:srgbClr val="782A69"/>
                </a:solidFill>
                <a:latin typeface="Monotype Corsiva" pitchFamily="66" charset="0"/>
              </a:rPr>
              <a:t> </a:t>
            </a: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мене народила мати,</a:t>
            </a:r>
            <a:b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або вб'є, знищить мене.</a:t>
            </a:r>
            <a:r>
              <a:rPr lang="uk-UA" sz="2400" b="1">
                <a:solidFill>
                  <a:srgbClr val="782A69"/>
                </a:solidFill>
                <a:latin typeface="Monotype Corsiva" pitchFamily="66" charset="0"/>
              </a:rPr>
              <a:t> </a:t>
            </a: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/>
            </a:r>
            <a:b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Але я – не поступлюся!</a:t>
            </a:r>
            <a:b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 </a:t>
            </a:r>
            <a:r>
              <a:rPr lang="uk-UA" sz="2400" b="1">
                <a:solidFill>
                  <a:srgbClr val="782A69"/>
                </a:solidFill>
                <a:latin typeface="Monotype Corsiva" pitchFamily="66" charset="0"/>
              </a:rPr>
              <a:t/>
            </a:r>
            <a:br>
              <a:rPr lang="uk-UA" sz="2400" b="1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>
                <a:solidFill>
                  <a:srgbClr val="210F17"/>
                </a:solidFill>
                <a:latin typeface="Monotype Corsiva" pitchFamily="66" charset="0"/>
              </a:rPr>
              <a:t/>
            </a:r>
            <a:br>
              <a:rPr lang="uk-UA" sz="2400">
                <a:solidFill>
                  <a:srgbClr val="210F17"/>
                </a:solidFill>
                <a:latin typeface="Monotype Corsiva" pitchFamily="66" charset="0"/>
              </a:rPr>
            </a:br>
            <a:endParaRPr lang="uk-UA" b="1" i="1">
              <a:solidFill>
                <a:srgbClr val="782A69"/>
              </a:solidFill>
            </a:endParaRPr>
          </a:p>
        </p:txBody>
      </p:sp>
      <p:pic>
        <p:nvPicPr>
          <p:cNvPr id="14338" name="rg_hi" descr="http://t1.gstatic.com/images?q=tbn:ANd9GcReuzElPOxI8Wm11HPP0X2mil2DLsI5Oh7JtfFJKg5Hu07vdOT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549275"/>
            <a:ext cx="233997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539750" y="4292600"/>
            <a:ext cx="820896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solidFill>
                  <a:srgbClr val="210F17"/>
                </a:solidFill>
                <a:latin typeface="Constantia" pitchFamily="18" charset="0"/>
              </a:rPr>
              <a:t>    </a:t>
            </a:r>
            <a:r>
              <a:rPr lang="uk-UA" sz="2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Виявляється, що об'єднати та згуртувати народ можуть не тільки подія, програма, гроші, але єдина справжня біографія людини, монумент якої має стати у самому серці України неподільним символом єднання, визнання та слави...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00688" y="1268413"/>
            <a:ext cx="3643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782A69"/>
                </a:solidFill>
                <a:latin typeface="Monotype Corsiva" pitchFamily="66" charset="0"/>
              </a:rPr>
              <a:t/>
            </a:r>
            <a:br>
              <a:rPr lang="ru-RU" sz="2400" b="1">
                <a:solidFill>
                  <a:srgbClr val="782A69"/>
                </a:solidFill>
                <a:latin typeface="Monotype Corsiva" pitchFamily="66" charset="0"/>
              </a:rPr>
            </a:br>
            <a:endParaRPr lang="ru-RU" sz="2400" b="1">
              <a:solidFill>
                <a:srgbClr val="782A69"/>
              </a:solidFill>
              <a:latin typeface="Constantia" pitchFamily="18" charset="0"/>
            </a:endParaRP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708400" y="3860800"/>
            <a:ext cx="1812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6600CC"/>
                </a:solidFill>
              </a:rPr>
              <a:t>1938 - 1085</a:t>
            </a:r>
            <a:endParaRPr lang="ru-RU" sz="2400" b="1">
              <a:solidFill>
                <a:srgbClr val="6600CC"/>
              </a:solidFill>
            </a:endParaRPr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6084888" y="836613"/>
            <a:ext cx="305911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З</a:t>
            </a:r>
            <a:r>
              <a:rPr lang="uk-UA" sz="2400" b="1" i="1">
                <a:solidFill>
                  <a:srgbClr val="782A69"/>
                </a:solidFill>
              </a:rPr>
              <a:t> </a:t>
            </a: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кожної миті своєї, з </a:t>
            </a:r>
          </a:p>
          <a:p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кожного почуття й думки  зроблю свій портрет, тобто </a:t>
            </a:r>
          </a:p>
          <a:p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>портрет цілого світу..."</a:t>
            </a:r>
            <a:r>
              <a:rPr lang="uk-UA" sz="2400">
                <a:latin typeface="Monotype Corsiva" pitchFamily="66" charset="0"/>
              </a:rPr>
              <a:t> </a:t>
            </a:r>
            <a: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  <a:t/>
            </a:r>
            <a:br>
              <a:rPr lang="uk-UA" sz="2400" b="1" i="1">
                <a:solidFill>
                  <a:srgbClr val="782A69"/>
                </a:solidFill>
                <a:latin typeface="Monotype Corsiva" pitchFamily="66" charset="0"/>
              </a:rPr>
            </a:br>
            <a:endParaRPr lang="uk-UA" sz="2400" b="1" i="1">
              <a:solidFill>
                <a:srgbClr val="782A69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428625" y="357188"/>
            <a:ext cx="850106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 </a:t>
            </a:r>
            <a:r>
              <a:rPr lang="ru-RU" sz="4000">
                <a:solidFill>
                  <a:srgbClr val="852F74"/>
                </a:solidFill>
                <a:latin typeface="Monotype Corsiva" pitchFamily="66" charset="0"/>
              </a:rPr>
              <a:t>Премія імені Василя Стуса</a:t>
            </a:r>
            <a:r>
              <a:rPr lang="ru-RU">
                <a:solidFill>
                  <a:srgbClr val="210F17"/>
                </a:solidFill>
                <a:latin typeface="Constantia" pitchFamily="18" charset="0"/>
              </a:rPr>
              <a:t> —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премія заснована 1989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року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Українською асоціацією незалежної творчої інтелігенції(УАНТІ). Вперше вручалася у Львові. 1990 набула столичного статусу.</a:t>
            </a:r>
          </a:p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Премія присуджується авторам, які мають видатні успіхи у своїй галузі, займають виразну громадянську позицію, активно при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утні в українському культурному просторі.Насьогодн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 є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вже б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льше, н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 60 лауреат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в.</a:t>
            </a:r>
          </a:p>
          <a:p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Як і щороку, 14 січня у Київському міському будинку вчителя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відбувається Свято Різдвяних Василів. Адже саме на Різдво Христове 1938 року прийшов у світ Василь Стус, 1901 року – Василь Чумак, 8 січня 1935 року – Василь Симоненко, 12 січня 1894 року – Василь</a:t>
            </a:r>
            <a:r>
              <a:rPr lang="uk-UA" sz="2000">
                <a:solidFill>
                  <a:srgbClr val="210F1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Еллан-Блакитний.</a:t>
            </a:r>
            <a:endParaRPr lang="ru-RU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4214813"/>
            <a:ext cx="26384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rg_hi" descr="http://t3.gstatic.com/images?q=tbn:ANd9GcT4hj9PqJRozsBvlCLrZZQiptSUrsBXhtOlSNSkVpnxhEOwSvyZ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" y="4071938"/>
            <a:ext cx="2071687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13" y="4071938"/>
            <a:ext cx="2071687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айл:Mudryj-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333375"/>
            <a:ext cx="2200275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Rectangle 1"/>
          <p:cNvSpPr>
            <a:spLocks noChangeArrowheads="1"/>
          </p:cNvSpPr>
          <p:nvPr/>
        </p:nvSpPr>
        <p:spPr bwMode="auto">
          <a:xfrm>
            <a:off x="285750" y="3033713"/>
            <a:ext cx="3214688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solidFill>
                  <a:srgbClr val="210F17"/>
                </a:solidFill>
                <a:latin typeface="Times New Roman" pitchFamily="18" charset="0"/>
                <a:cs typeface="Times New Roman" pitchFamily="18" charset="0"/>
              </a:rPr>
              <a:t>25 грудня 1997 Указ Президента України  </a:t>
            </a:r>
          </a:p>
          <a:p>
            <a:r>
              <a:rPr lang="ru-RU" sz="2000">
                <a:solidFill>
                  <a:srgbClr val="210F17"/>
                </a:solidFill>
                <a:latin typeface="Times New Roman" pitchFamily="18" charset="0"/>
                <a:cs typeface="Times New Roman" pitchFamily="18" charset="0"/>
              </a:rPr>
              <a:t>Л. Кучми Про нагородження відзнакою Президента України </a:t>
            </a:r>
            <a:r>
              <a:rPr lang="ru-RU" sz="2400">
                <a:solidFill>
                  <a:srgbClr val="852F74"/>
                </a:solidFill>
                <a:latin typeface="Monotype Corsiva" pitchFamily="66" charset="0"/>
                <a:cs typeface="Times New Roman" pitchFamily="18" charset="0"/>
              </a:rPr>
              <a:t>«Орден князя Ярослава Мудрого» V ступеня </a:t>
            </a:r>
            <a:r>
              <a:rPr lang="ru-RU" sz="2000">
                <a:solidFill>
                  <a:srgbClr val="210F17"/>
                </a:solidFill>
                <a:latin typeface="Times New Roman" pitchFamily="18" charset="0"/>
                <a:cs typeface="Times New Roman" pitchFamily="18" charset="0"/>
              </a:rPr>
              <a:t>поета Василя Стуса(посмертно)</a:t>
            </a:r>
          </a:p>
        </p:txBody>
      </p:sp>
      <p:pic>
        <p:nvPicPr>
          <p:cNvPr id="5" name="Рисунок 4" descr="Файл:UKRAINE-AWARD-STATE-PREM-SHEVCH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125" y="333375"/>
            <a:ext cx="1984375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643563" y="3071813"/>
            <a:ext cx="3214687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  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1991 Стуса посмертно відзначено Шевченківською премією за збірку поезій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«Дорога болю»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(1990)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" y="285750"/>
            <a:ext cx="82867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Monotype Corsiva" pitchFamily="66" charset="0"/>
              </a:rPr>
              <a:t>                                                       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Нагороди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63938" y="4581525"/>
            <a:ext cx="3286125" cy="1951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26 листопада 2005 Стусу посмертно присвоєно звання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Герой України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 удостоєнням ордена Держави.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pic>
        <p:nvPicPr>
          <p:cNvPr id="9" name="Рисунок 8" descr="Ukrainian Goldenstar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275" y="1628775"/>
            <a:ext cx="164306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625" y="2143125"/>
            <a:ext cx="82153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r>
              <a:rPr lang="ru-RU">
                <a:latin typeface="Constantia" pitchFamily="18" charset="0"/>
              </a:rPr>
              <a:t>  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Багато горя зазнали i Стус, i Шевченко за 47 рок</a:t>
            </a:r>
            <a:r>
              <a:rPr lang="uk-UA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>
                <a:latin typeface="Times New Roman" pitchFamily="18" charset="0"/>
                <a:cs typeface="Times New Roman" pitchFamily="18" charset="0"/>
              </a:rPr>
              <a:t> життя.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Та нiщо - анi виснажлива праця, анi мiзерна зекiвська пайка, анi знущання наглядачiв, анi ностальгiя за рiдною Украïною - не зломило митцiв. Вони все витерпiли, дивуючи усiх незламнiстю вдачi та силою духу.</a:t>
            </a:r>
            <a:br>
              <a:rPr lang="ru-RU"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latin typeface="Times New Roman" pitchFamily="18" charset="0"/>
                <a:cs typeface="Times New Roman" pitchFamily="18" charset="0"/>
              </a:rPr>
              <a:t>   Стус i Шевченко... ïх рiднить сила патрiотизму, любовi до Украïни, незламнiсть духу. Рiзними словами великi поети далеких одна вiд одноï епох утверджували справедливiсть обраного i пройденого ними шляху. Кожний по-своєму висловлює упевненiсть: народ зрозумiє й оцiнить ïхнiй подвиг.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 Украïнський народ високо цiнує творчiсть цих митцiв; ïхнi слова нiколи не пiдуть у небуття, бо поколiння за поколiнням зберiгатимуть у пам'ятi щиру любов свою й доземно вклонятимуться найвидатнiшим поетам Украïни: Василевi Стусу та Тарасовi  Шевченку.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313" y="142875"/>
            <a:ext cx="68580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Monotype Corsiva" pitchFamily="66" charset="0"/>
              </a:rPr>
              <a:t>        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Шевченко XX століття</a:t>
            </a:r>
          </a:p>
        </p:txBody>
      </p:sp>
      <p:pic>
        <p:nvPicPr>
          <p:cNvPr id="4" name="rg_hi" descr="http://t1.gstatic.com/images?q=tbn:ANd9GcReuzElPOxI8Wm11HPP0X2mil2DLsI5Oh7JtfFJKg5Hu07vdOT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714375"/>
            <a:ext cx="20002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2714625" y="857250"/>
            <a:ext cx="37147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Шевченком радянських часів називають Василя Стуса. Літератори, порівнюючи долі поетів, знаходять багато спільного – арешти, заслання, заборона видавати вірші. І найголовніше – талант.</a:t>
            </a:r>
          </a:p>
        </p:txBody>
      </p:sp>
      <p:pic>
        <p:nvPicPr>
          <p:cNvPr id="6" name="Рисунок 5" descr="http://www.hrono.ru/img/portrety/shevchenk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50" y="785813"/>
            <a:ext cx="20002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63" y="3000375"/>
            <a:ext cx="600075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   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Шістдесятники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увійшли в історію України та її літератури як оборонці національної честі й гідності рідного слова. Вони відкрили просту і незаперечну істину: людина нового часу - національна.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Серед «запеклих націоналістів» особливо вирізнялися українські письменники, які у своїх творах змальовували трагедію рідної мови.Україна повинна пишається своїми синами 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4625" y="142875"/>
            <a:ext cx="38576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Друзі-однодумці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Дзюба Іван Михайлович">
            <a:hlinkClick r:id="rId2" tooltip="&quot;Дзюба Іван Михайлович&quot;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268413"/>
            <a:ext cx="1143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3438" y="2643188"/>
            <a:ext cx="142875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Іван Дзюба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765175"/>
            <a:ext cx="11430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14500" y="2357438"/>
            <a:ext cx="185737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Алла Горська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88" y="1268413"/>
            <a:ext cx="1143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214688" y="2643188"/>
            <a:ext cx="11430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Іван Драч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1" name="Рисунок 10" descr="http://t0.gstatic.com/images?q=tbn:ANd9GcTPIKj7gtD-NYa3UozzL-TFtbQy2BoG9htgBNtPiv8eQu_EKQXd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75" y="285750"/>
            <a:ext cx="12144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7429500" y="2000250"/>
            <a:ext cx="1571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Микола Вінграновський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3" name="rg_hi" descr="http://t1.gstatic.com/images?q=tbn:ANd9GcQZBflpD4_b3L17gNZ65-Lzib5dCkx0-rkwqf9ZWmfXhL_J7MdY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43625" y="642938"/>
            <a:ext cx="11430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000750" y="2428875"/>
            <a:ext cx="1571625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Ліна Костенко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7" name="Рисунок 1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9388" y="260350"/>
            <a:ext cx="143986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357188" y="2000250"/>
            <a:ext cx="1143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      Ігор   Калинець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9" name="Рисунок 18" descr="http://t1.gstatic.com/images?q=tbn:ANd9GcTR6l-FdU59VE_IFoS2E2aYFLiR8hB1bYyicYPvinpXjVEEz6HT9OJUhv8r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667625" y="3068638"/>
            <a:ext cx="11430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7596188" y="4797425"/>
            <a:ext cx="1357312" cy="581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Михайло Осадчий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1028" name="Picture 4" descr="Сверстюк Є.jpg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3850" y="3141663"/>
            <a:ext cx="123825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468313" y="4797425"/>
            <a:ext cx="1071562" cy="581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Євген Сверстюк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5859" name="TextBox 24"/>
          <p:cNvSpPr txBox="1">
            <a:spLocks noChangeArrowheads="1"/>
          </p:cNvSpPr>
          <p:nvPr/>
        </p:nvSpPr>
        <p:spPr bwMode="auto">
          <a:xfrm>
            <a:off x="611188" y="5373688"/>
            <a:ext cx="82153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дочками, що за свої переконання пройшли дорогами етапів, відсиділи роки в казематах і, відбувши покарання, часто були змушені жити далеко від рідної домівки, під тавром «ворог держави».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7188" y="2428875"/>
            <a:ext cx="87868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Constantia" pitchFamily="18" charset="0"/>
              </a:rPr>
              <a:t>  </a:t>
            </a:r>
            <a:endParaRPr lang="ru-RU" sz="2000">
              <a:latin typeface="Constantia" pitchFamily="18" charset="0"/>
            </a:endParaRPr>
          </a:p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    </a:t>
            </a:r>
            <a:endParaRPr lang="uk-UA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57375" y="214313"/>
            <a:ext cx="59293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400" b="1">
                <a:solidFill>
                  <a:srgbClr val="852F74"/>
                </a:solidFill>
                <a:latin typeface="Monotype Corsiva" pitchFamily="66" charset="0"/>
              </a:rPr>
              <a:t>Різнопланова особистість</a:t>
            </a:r>
            <a:endParaRPr lang="ru-RU" sz="4400" b="1">
              <a:solidFill>
                <a:srgbClr val="852F74"/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857250"/>
            <a:ext cx="8535987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Інтелігент-дисидент, бунтар, який кинув виклик тоталітарному режиму, суспільний діяч, вчений, член «Української Гельсінської Спілки».</a:t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Та головна його постать – Борець. Він все ж  таки спочатку — Поет і Людина, а потім — все інше… А цього іншого було чимало: після армії вчителював, згодом був робітником будівельної бригади, далі - кочегар і працівник історичного архіву, пізніше – інженер із технічної інформації.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А як творча особистість він знайшов себе в перекладах  Ґете й Рільке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(Сонети до Орфея, Дунайські елегії). З німецької Стус також переклав вірші Пауля Целана, Альберта Еренштайна, Еріха Кестлера, Ганса 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Маґнуса Енценсберґера; з англійської - поезії Кіплінга; з італійської – 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Джузеппе Унґаретті, з іспанської - твори Федеріко Гарсіа Лорки, з французької – Гі де Мопассана, Артюра Рембо, Рене Шара. Перекладав також зі слов'янських мов.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    Стус відомий також і як літературознавець: його перу належать статті про творчість В. Свідзинського, Б. Брехта, Г. Белла, ґрунтовна розвідка </a:t>
            </a:r>
          </a:p>
          <a:p>
            <a:pPr algn="just"/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про поезію П. Тичини «Феномен доби».</a:t>
            </a:r>
          </a:p>
          <a:p>
            <a:pPr algn="just"/>
            <a:endParaRPr lang="uk-UA" sz="2000">
              <a:solidFill>
                <a:srgbClr val="000099"/>
              </a:solidFill>
              <a:latin typeface="Times New Roman" pitchFamily="18" charset="0"/>
            </a:endParaRPr>
          </a:p>
          <a:p>
            <a:pPr algn="just"/>
            <a:endParaRPr lang="uk-UA" sz="2000">
              <a:solidFill>
                <a:srgbClr val="000099"/>
              </a:solidFill>
              <a:latin typeface="Times New Roman" pitchFamily="18" charset="0"/>
            </a:endParaRPr>
          </a:p>
          <a:p>
            <a:pPr algn="just"/>
            <a:endParaRPr lang="uk-UA">
              <a:solidFill>
                <a:srgbClr val="000099"/>
              </a:solidFill>
              <a:latin typeface="Times New Roman" pitchFamily="18" charset="0"/>
            </a:endParaRPr>
          </a:p>
          <a:p>
            <a:pPr algn="just"/>
            <a:endParaRPr lang="uk-UA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0" y="2500313"/>
            <a:ext cx="85725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onstantia" pitchFamily="18" charset="0"/>
              </a:rPr>
              <a:t> </a:t>
            </a:r>
            <a:endParaRPr lang="ru-RU" sz="20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36869" name="TextBox 6"/>
          <p:cNvSpPr txBox="1">
            <a:spLocks noChangeArrowheads="1"/>
          </p:cNvSpPr>
          <p:nvPr/>
        </p:nvSpPr>
        <p:spPr bwMode="auto">
          <a:xfrm>
            <a:off x="214313" y="2500313"/>
            <a:ext cx="85629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onstantia" pitchFamily="18" charset="0"/>
              </a:rPr>
              <a:t> </a:t>
            </a:r>
            <a:endParaRPr lang="ru-RU" sz="20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36870" name="TextBox 8"/>
          <p:cNvSpPr txBox="1">
            <a:spLocks noChangeArrowheads="1"/>
          </p:cNvSpPr>
          <p:nvPr/>
        </p:nvSpPr>
        <p:spPr bwMode="auto">
          <a:xfrm>
            <a:off x="357188" y="3643313"/>
            <a:ext cx="85629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onstantia" pitchFamily="18" charset="0"/>
              </a:rPr>
              <a:t> </a:t>
            </a:r>
            <a:endParaRPr lang="ru-RU" sz="20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36871" name="TextBox 9"/>
          <p:cNvSpPr txBox="1">
            <a:spLocks noChangeArrowheads="1"/>
          </p:cNvSpPr>
          <p:nvPr/>
        </p:nvSpPr>
        <p:spPr bwMode="auto">
          <a:xfrm>
            <a:off x="428625" y="3571875"/>
            <a:ext cx="85629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onstantia" pitchFamily="18" charset="0"/>
              </a:rPr>
              <a:t> </a:t>
            </a:r>
            <a:endParaRPr lang="ru-RU" sz="20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4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5750" y="214313"/>
            <a:ext cx="8429625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000" b="1">
                <a:solidFill>
                  <a:srgbClr val="852F74"/>
                </a:solidFill>
                <a:latin typeface="Monotype Corsiva" pitchFamily="66" charset="0"/>
              </a:rPr>
              <a:t>«Народе </a:t>
            </a:r>
            <a:r>
              <a:rPr lang="uk-UA" sz="4000" b="1">
                <a:solidFill>
                  <a:srgbClr val="852F74"/>
                </a:solidFill>
              </a:rPr>
              <a:t> </a:t>
            </a:r>
            <a:r>
              <a:rPr lang="uk-UA" sz="4000" b="1">
                <a:solidFill>
                  <a:srgbClr val="852F74"/>
                </a:solidFill>
                <a:latin typeface="Monotype Corsiva" pitchFamily="66" charset="0"/>
              </a:rPr>
              <a:t>мій</a:t>
            </a:r>
            <a:r>
              <a:rPr lang="uk-UA" sz="4000" b="1">
                <a:solidFill>
                  <a:srgbClr val="852F74"/>
                </a:solidFill>
              </a:rPr>
              <a:t> </a:t>
            </a:r>
            <a:r>
              <a:rPr lang="uk-UA" sz="4000" b="1">
                <a:solidFill>
                  <a:srgbClr val="852F74"/>
                </a:solidFill>
                <a:latin typeface="Monotype Corsiva" pitchFamily="66" charset="0"/>
              </a:rPr>
              <a:t>, до тебе я ще верну…»</a:t>
            </a:r>
            <a:r>
              <a:rPr lang="uk-UA" sz="4000" b="1">
                <a:solidFill>
                  <a:srgbClr val="852F74"/>
                </a:solidFill>
                <a:latin typeface="Constantia" pitchFamily="18" charset="0"/>
              </a:rPr>
              <a:t/>
            </a:r>
            <a:br>
              <a:rPr lang="uk-UA" sz="4000" b="1">
                <a:solidFill>
                  <a:srgbClr val="852F74"/>
                </a:solidFill>
                <a:latin typeface="Constantia" pitchFamily="18" charset="0"/>
              </a:rPr>
            </a:br>
            <a:endParaRPr lang="uk-UA" sz="4000" b="1">
              <a:solidFill>
                <a:srgbClr val="852F74"/>
              </a:solidFill>
              <a:latin typeface="Constantia" pitchFamily="18" charset="0"/>
            </a:endParaRPr>
          </a:p>
          <a:p>
            <a:endParaRPr lang="ru-RU" b="1">
              <a:latin typeface="Constantia" pitchFamily="18" charset="0"/>
            </a:endParaRPr>
          </a:p>
        </p:txBody>
      </p:sp>
      <p:sp>
        <p:nvSpPr>
          <p:cNvPr id="37890" name="TextBox 4"/>
          <p:cNvSpPr txBox="1">
            <a:spLocks noChangeArrowheads="1"/>
          </p:cNvSpPr>
          <p:nvPr/>
        </p:nvSpPr>
        <p:spPr bwMode="auto">
          <a:xfrm>
            <a:off x="214313" y="857250"/>
            <a:ext cx="71437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2008 рік в Україні проходив під знаком В.Стуса.</a:t>
            </a:r>
            <a:b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Його ім'я добре відоме за межами України, а до широкого загалу  прийшло тільки на початку 90-х рр. ХХ ст. Він був справжнім поетом, а отже  і патріотом, який любив свій народ,  боровся проти сваволі влади. </a:t>
            </a:r>
            <a:b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</a:p>
          <a:p>
            <a:endParaRPr lang="uk-UA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37891" name="TextBox 7"/>
          <p:cNvSpPr txBox="1">
            <a:spLocks noChangeArrowheads="1"/>
          </p:cNvSpPr>
          <p:nvPr/>
        </p:nvSpPr>
        <p:spPr bwMode="auto">
          <a:xfrm>
            <a:off x="214313" y="5357813"/>
            <a:ext cx="85725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onstantia" pitchFamily="18" charset="0"/>
              </a:rPr>
              <a:t/>
            </a:r>
            <a:br>
              <a:rPr lang="ru-RU" sz="1200">
                <a:latin typeface="Constantia" pitchFamily="18" charset="0"/>
              </a:rPr>
            </a:br>
            <a:endParaRPr lang="ru-RU" sz="1200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37892" name="TextBox 8"/>
          <p:cNvSpPr txBox="1">
            <a:spLocks noChangeArrowheads="1"/>
          </p:cNvSpPr>
          <p:nvPr/>
        </p:nvSpPr>
        <p:spPr bwMode="auto">
          <a:xfrm>
            <a:off x="214313" y="2286000"/>
            <a:ext cx="8929687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 поезіями Стуса здійснено вистави: поетична композиція (1989,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Львівський молодіжний театр), «Птах душі» (1993, київський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мистецький колектив «Кін»), «Іду за край» (2006, Національний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академічний театр російської драми ім. Лесі Українки, Київ) та інші.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Пам'яті Стуса присвячено документальні фільми: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Фільм 1 </a:t>
            </a:r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"Верни до мене, пам'яте моя"</a:t>
            </a:r>
          </a:p>
          <a:p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"Просвітлої дороги свічка чорна"</a:t>
            </a:r>
            <a:r>
              <a:rPr lang="uk-UA" sz="2400">
                <a:solidFill>
                  <a:srgbClr val="000099"/>
                </a:solidFill>
                <a:latin typeface="Constantia" pitchFamily="18" charset="0"/>
              </a:rPr>
              <a:t>.</a:t>
            </a:r>
            <a:r>
              <a:rPr lang="uk-UA">
                <a:solidFill>
                  <a:srgbClr val="000099"/>
                </a:solidFill>
                <a:latin typeface="Constantia" pitchFamily="18" charset="0"/>
              </a:rPr>
              <a:t>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Пам’яті Василя Стуса.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Фільм 2: </a:t>
            </a:r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"У білій стужі сонце України" </a:t>
            </a:r>
          </a:p>
          <a:p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"Просвітлої дороги свічка чорна".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Фільм 3: </a:t>
            </a:r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"Розіп"ятий на чорному хресті"</a:t>
            </a:r>
            <a:r>
              <a:rPr lang="uk-UA" sz="2400">
                <a:solidFill>
                  <a:srgbClr val="000099"/>
                </a:solidFill>
                <a:latin typeface="Constantia" pitchFamily="18" charset="0"/>
              </a:rPr>
              <a:t>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(1992, «Галичинафільм»).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У селі Рахнівка відкрито меморіальну дошку та пам'ятник поету. 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Твори Стуса введено до шкільної програми з української літератури.</a:t>
            </a:r>
          </a:p>
          <a:p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Засновано премію імені Василя Стуса.</a:t>
            </a:r>
          </a:p>
          <a:p>
            <a:endParaRPr lang="uk-UA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http://upload.wikimedia.org/wikipedia/commons/thumb/a/ac/Vasyl_Stus_Donetsk_University.JPG/220px-Vasyl_Stus_Donetsk_Universit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75" y="357188"/>
            <a:ext cx="12144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t2.gstatic.com/images?q=tbn:ANd9GcSLFFABl_pkfLLsw31yLnjtu2AaPN_c-5AdZgRMYu8N1JsRJ_POMXLm5GdX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75" y="2500313"/>
            <a:ext cx="1185863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Файл:Пам'ятний знак Василю Стусу в сквері Стуса в Києві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75" y="4714875"/>
            <a:ext cx="12144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4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9750" y="1928813"/>
            <a:ext cx="8135938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onstantia" pitchFamily="18" charset="0"/>
              </a:rPr>
              <a:t/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    </a:t>
            </a:r>
            <a:r>
              <a:rPr lang="uk-UA">
                <a:latin typeface="Constantia" pitchFamily="18" charset="0"/>
              </a:rPr>
              <a:t> 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Запалімо свічі пам'яті і любові. І подумаймо, чи всі ми гідні зватися сучасниками Василя Стуса. Чи простягнув би він нам на дружбу і побратимство свою натомлену, важку від роботи руку? </a:t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"Поет повинен бути людиною. Такою, що повна любові, долає природне почуття зненависті, звільнюється від неї, як од скверни. Поет - це людина. Насамперед. А людина - це насамперед добродій". </a:t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Такий заповіт Василя Стуса - бути добродієм. Жити, творячи добро. А щоб звільнити свою душу від скверни і зла, щоб просвітліти і вирости над буденністю і марнотою, треба всім нам причаститися живою водою творів цього високого сина Поділля, України, сина Всесвіту, </a:t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    Отож, читаймо Василя Стуса! Прислухаймось до нього. Може, нам вдасться глибше збагнути його, світ, самих себе. </a:t>
            </a:r>
          </a:p>
          <a:p>
            <a:pPr algn="just"/>
            <a:endParaRPr lang="uk-UA" sz="2000">
              <a:solidFill>
                <a:srgbClr val="000099"/>
              </a:solidFill>
              <a:latin typeface="Constantia" pitchFamily="18" charset="0"/>
            </a:endParaRPr>
          </a:p>
        </p:txBody>
      </p:sp>
      <p:pic>
        <p:nvPicPr>
          <p:cNvPr id="34818" name="Picture 2" descr="http://t3.gstatic.com/images?q=tbn:ANd9GcS4iO1W93YQm4voH53kSNoTA_4ZcIUwzPqe0cPnoXUT4bRaZhWVR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214313"/>
            <a:ext cx="2500313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63" y="357188"/>
            <a:ext cx="1643062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25" y="357188"/>
            <a:ext cx="1643063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4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4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1500" y="1143000"/>
            <a:ext cx="828675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"Минуть десятиліття... Не буде образу Стуса як особи, не буде його розпинателів, не буде його теперішніх критиків. Дисидентство вивчатимуть у школах із нудних підручників історії літератури. Будуть інші проблеми і інші злоби дня. Але надовго лишиться універсальне, майстерне і щире в поезії Стуса..." (Ю Шевельов)</a:t>
            </a:r>
          </a:p>
          <a:p>
            <a:r>
              <a:rPr lang="ru-RU" sz="2000">
                <a:solidFill>
                  <a:srgbClr val="000099"/>
                </a:solidFill>
                <a:latin typeface="Constantia" pitchFamily="18" charset="0"/>
              </a:rPr>
              <a:t> </a:t>
            </a:r>
          </a:p>
          <a:p>
            <a:endParaRPr lang="ru-RU">
              <a:solidFill>
                <a:srgbClr val="000099"/>
              </a:solidFill>
              <a:latin typeface="Constantia" pitchFamily="18" charset="0"/>
            </a:endParaRPr>
          </a:p>
        </p:txBody>
      </p:sp>
      <p:pic>
        <p:nvPicPr>
          <p:cNvPr id="3" name="rg_hi" descr="http://t2.gstatic.com/images?q=tbn:ANd9GcS2-8P8q3SM_2bUtgjOHqqENorGEH37vrrKbYr1CBDNeFZlqR0oq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2928938"/>
            <a:ext cx="3875088" cy="263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71500" y="428625"/>
            <a:ext cx="407193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Висновок  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5" y="5643563"/>
            <a:ext cx="871537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Пам</a:t>
            </a: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’</a:t>
            </a: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ятаймо  вірних  дітей  України !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395288" y="333375"/>
            <a:ext cx="7272337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solidFill>
                  <a:srgbClr val="6600CC"/>
                </a:solidFill>
              </a:rPr>
              <a:t>Дата народження:	6 січня 1938 (73 роки)</a:t>
            </a:r>
          </a:p>
          <a:p>
            <a:r>
              <a:rPr lang="uk-UA">
                <a:solidFill>
                  <a:srgbClr val="6600CC"/>
                </a:solidFill>
              </a:rPr>
              <a:t>Місце народження:	с. Рахнівка Гайсинського району Вінницької області</a:t>
            </a:r>
          </a:p>
          <a:p>
            <a:r>
              <a:rPr lang="uk-UA">
                <a:solidFill>
                  <a:srgbClr val="6600CC"/>
                </a:solidFill>
              </a:rPr>
              <a:t>Дата смерті:	              4 вересня 1985</a:t>
            </a:r>
          </a:p>
          <a:p>
            <a:r>
              <a:rPr lang="uk-UA">
                <a:solidFill>
                  <a:srgbClr val="6600CC"/>
                </a:solidFill>
              </a:rPr>
              <a:t>Місце смерті:	              виправна колонія біля с. Кучино, </a:t>
            </a:r>
          </a:p>
          <a:p>
            <a:r>
              <a:rPr lang="uk-UA">
                <a:solidFill>
                  <a:srgbClr val="6600CC"/>
                </a:solidFill>
              </a:rPr>
              <a:t>                                           Пермської області</a:t>
            </a:r>
          </a:p>
          <a:p>
            <a:r>
              <a:rPr lang="uk-UA">
                <a:solidFill>
                  <a:srgbClr val="6600CC"/>
                </a:solidFill>
              </a:rPr>
              <a:t>Національність:	              українець</a:t>
            </a:r>
          </a:p>
          <a:p>
            <a:r>
              <a:rPr lang="uk-UA">
                <a:solidFill>
                  <a:srgbClr val="6600CC"/>
                </a:solidFill>
              </a:rPr>
              <a:t>Мова творів:	              українська</a:t>
            </a:r>
          </a:p>
          <a:p>
            <a:r>
              <a:rPr lang="uk-UA">
                <a:solidFill>
                  <a:srgbClr val="6600CC"/>
                </a:solidFill>
              </a:rPr>
              <a:t>Рід діяльності:	              поет, перекладач, прозаїк,</a:t>
            </a:r>
          </a:p>
          <a:p>
            <a:r>
              <a:rPr lang="uk-UA">
                <a:solidFill>
                  <a:srgbClr val="6600CC"/>
                </a:solidFill>
              </a:rPr>
              <a:t>                                           літературознавець, правозахисник</a:t>
            </a:r>
          </a:p>
          <a:p>
            <a:r>
              <a:rPr lang="uk-UA">
                <a:solidFill>
                  <a:srgbClr val="6600CC"/>
                </a:solidFill>
              </a:rPr>
              <a:t>Роки активності:	              1959—1985</a:t>
            </a:r>
          </a:p>
          <a:p>
            <a:r>
              <a:rPr lang="uk-UA">
                <a:solidFill>
                  <a:srgbClr val="6600CC"/>
                </a:solidFill>
              </a:rPr>
              <a:t>Жанр:	                             вірш</a:t>
            </a:r>
          </a:p>
          <a:p>
            <a:r>
              <a:rPr lang="uk-UA">
                <a:solidFill>
                  <a:srgbClr val="6600CC"/>
                </a:solidFill>
              </a:rPr>
              <a:t>Magnum opus:	              "Палімпсести"(1971-77)</a:t>
            </a:r>
          </a:p>
          <a:p>
            <a:r>
              <a:rPr lang="uk-UA">
                <a:solidFill>
                  <a:srgbClr val="6600CC"/>
                </a:solidFill>
              </a:rPr>
              <a:t>Премії:	                             Національна премія України</a:t>
            </a:r>
          </a:p>
          <a:p>
            <a:r>
              <a:rPr lang="uk-UA">
                <a:solidFill>
                  <a:srgbClr val="6600CC"/>
                </a:solidFill>
              </a:rPr>
              <a:t>                                           імені   Тараса Шевченка</a:t>
            </a:r>
          </a:p>
        </p:txBody>
      </p:sp>
      <p:pic>
        <p:nvPicPr>
          <p:cNvPr id="1536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3213100"/>
            <a:ext cx="20955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348163"/>
            <a:ext cx="2592388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" descr="http://msmb.org.ua/pic/6/stus19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04813"/>
            <a:ext cx="23812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00375" y="357188"/>
            <a:ext cx="550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Constantia" pitchFamily="18" charset="0"/>
              </a:rPr>
              <a:t>   </a:t>
            </a:r>
            <a:endParaRPr lang="ru-RU" sz="2000">
              <a:solidFill>
                <a:srgbClr val="210F17"/>
              </a:solidFill>
              <a:latin typeface="Constantia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03575" y="188913"/>
            <a:ext cx="556895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2000" b="1" i="1">
                <a:solidFill>
                  <a:srgbClr val="6600CC"/>
                </a:solidFill>
                <a:latin typeface="Franklin Gothic Book" pitchFamily="34" charset="0"/>
                <a:cs typeface="Times New Roman" pitchFamily="18" charset="0"/>
              </a:rPr>
              <a:t>Навчався у міській середній школі і закінчив її зі срібною медаллю, </a:t>
            </a:r>
          </a:p>
          <a:p>
            <a:pPr algn="just"/>
            <a:r>
              <a:rPr lang="uk-UA" sz="2000" b="1" i="1">
                <a:solidFill>
                  <a:srgbClr val="6600CC"/>
                </a:solidFill>
                <a:latin typeface="Franklin Gothic Book" pitchFamily="34" charset="0"/>
                <a:cs typeface="Times New Roman" pitchFamily="18" charset="0"/>
              </a:rPr>
              <a:t>   1954 - вступив на історико-літературний факультет педагогічного інституту міста Сталіно.</a:t>
            </a:r>
          </a:p>
          <a:p>
            <a:pPr algn="just"/>
            <a:r>
              <a:rPr lang="uk-UA" sz="2000" b="1" i="1">
                <a:solidFill>
                  <a:srgbClr val="6600CC"/>
                </a:solidFill>
                <a:latin typeface="Franklin Gothic Book" pitchFamily="34" charset="0"/>
                <a:cs typeface="Times New Roman" pitchFamily="18" charset="0"/>
              </a:rPr>
              <a:t>   У студентські роки Стус був членом літературного об’єднання «Обрій ». </a:t>
            </a:r>
          </a:p>
          <a:p>
            <a:pPr algn="just"/>
            <a:r>
              <a:rPr lang="uk-UA" sz="2000" b="1" i="1">
                <a:solidFill>
                  <a:srgbClr val="6600CC"/>
                </a:solidFill>
                <a:latin typeface="Franklin Gothic Book" pitchFamily="34" charset="0"/>
                <a:cs typeface="Times New Roman" pitchFamily="18" charset="0"/>
              </a:rPr>
              <a:t>   Два роки служив у  армії на Уралі.</a:t>
            </a:r>
          </a:p>
          <a:p>
            <a:pPr algn="just"/>
            <a:r>
              <a:rPr lang="uk-UA" sz="2000" b="1" i="1">
                <a:solidFill>
                  <a:srgbClr val="6600CC"/>
                </a:solidFill>
                <a:latin typeface="Franklin Gothic Book" pitchFamily="34" charset="0"/>
                <a:cs typeface="Times New Roman" pitchFamily="18" charset="0"/>
              </a:rPr>
              <a:t>   Під час навчання і служби став писати вірші,а у 1959 вперше їх опублікував під псевдонімом –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4508500"/>
            <a:ext cx="8786812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onstantia" pitchFamily="18" charset="0"/>
              </a:rPr>
              <a:t>   </a:t>
            </a:r>
            <a:r>
              <a:rPr lang="uk-UA" sz="2000">
                <a:solidFill>
                  <a:schemeClr val="accent1"/>
                </a:solidFill>
                <a:latin typeface="Microsoft Sans Serif" pitchFamily="34" charset="0"/>
                <a:cs typeface="Times New Roman" pitchFamily="18" charset="0"/>
              </a:rPr>
              <a:t>1963 — літературний редактор газети « Социалистический Донбасс ».</a:t>
            </a:r>
            <a:r>
              <a:rPr lang="uk-UA" sz="2400">
                <a:solidFill>
                  <a:schemeClr val="accent1"/>
                </a:solidFill>
                <a:latin typeface="Microsoft Sans Serif" pitchFamily="34" charset="0"/>
                <a:cs typeface="Times New Roman" pitchFamily="18" charset="0"/>
              </a:rPr>
              <a:t> </a:t>
            </a:r>
          </a:p>
          <a:p>
            <a:r>
              <a:rPr lang="uk-UA" sz="2000">
                <a:solidFill>
                  <a:schemeClr val="accent1"/>
                </a:solidFill>
                <a:latin typeface="Microsoft Sans Serif" pitchFamily="34" charset="0"/>
                <a:cs typeface="Times New Roman" pitchFamily="18" charset="0"/>
              </a:rPr>
              <a:t>   Від 1.11.1963 аспірант Інституту літератури Академії наук УРСР ім. Т. Шевченка у Києві зі спеціальності « Теорія літератури ».</a:t>
            </a:r>
          </a:p>
          <a:p>
            <a:r>
              <a:rPr lang="uk-UA" sz="2400">
                <a:solidFill>
                  <a:schemeClr val="accent1"/>
                </a:solidFill>
                <a:latin typeface="Microsoft Sans Serif" pitchFamily="34" charset="0"/>
                <a:cs typeface="Times New Roman" pitchFamily="18" charset="0"/>
              </a:rPr>
              <a:t> </a:t>
            </a:r>
            <a:r>
              <a:rPr lang="uk-UA" sz="2000">
                <a:solidFill>
                  <a:schemeClr val="accent1"/>
                </a:solidFill>
                <a:latin typeface="Times New Roman" pitchFamily="18" charset="0"/>
              </a:rPr>
              <a:t>4.09.1985 – помер у концтаборі біля с. Кучино, Пермської області</a:t>
            </a:r>
          </a:p>
          <a:p>
            <a:r>
              <a:rPr lang="uk-UA" sz="2000">
                <a:solidFill>
                  <a:schemeClr val="accent1"/>
                </a:solidFill>
                <a:latin typeface="Times New Roman" pitchFamily="18" charset="0"/>
              </a:rPr>
              <a:t>19.11.89 перепохований разом з Олексою Тихим і Юрієм Литвином на Байковому кладовищі в Києві. </a:t>
            </a:r>
          </a:p>
          <a:p>
            <a:endParaRPr lang="uk-UA" sz="20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0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3789363"/>
            <a:ext cx="3643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b="1">
                <a:solidFill>
                  <a:srgbClr val="6600CC"/>
                </a:solidFill>
                <a:latin typeface="Monotype Corsiva" pitchFamily="66" charset="0"/>
              </a:rPr>
              <a:t>ВАСИЛЬ ПЕТРИК</a:t>
            </a:r>
            <a:endParaRPr lang="ru-RU" sz="2400" b="1">
              <a:solidFill>
                <a:srgbClr val="6600CC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.io.ua/img_su/small/0010/46/00104634_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997200"/>
            <a:ext cx="2662237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57250" y="142875"/>
            <a:ext cx="54292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Сім</a:t>
            </a: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’</a:t>
            </a:r>
            <a:r>
              <a:rPr lang="uk-UA" sz="44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я Василя Стуса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7411" name="TextBox 5"/>
          <p:cNvSpPr txBox="1">
            <a:spLocks noChangeArrowheads="1"/>
          </p:cNvSpPr>
          <p:nvPr/>
        </p:nvSpPr>
        <p:spPr bwMode="auto">
          <a:xfrm>
            <a:off x="2411413" y="620713"/>
            <a:ext cx="328612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Дмитро́ Стус —</a:t>
            </a:r>
            <a:r>
              <a:rPr lang="en-US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письменник, літературознавець, редактор, кандидат філологічних наук Як і батько нагороджений національною  премією України ім. Тараса Шевченка (2007) за книгу «Василь Стус: життя як творчість».</a:t>
            </a:r>
          </a:p>
        </p:txBody>
      </p:sp>
      <p:pic>
        <p:nvPicPr>
          <p:cNvPr id="8" name="Рисунок 7" descr="http://www.litakcent.com/upload/1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750" y="836613"/>
            <a:ext cx="21272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Box 9"/>
          <p:cNvSpPr txBox="1">
            <a:spLocks noChangeArrowheads="1"/>
          </p:cNvSpPr>
          <p:nvPr/>
        </p:nvSpPr>
        <p:spPr bwMode="auto">
          <a:xfrm>
            <a:off x="2411413" y="4076700"/>
            <a:ext cx="3673475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1965 р.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безробітній Василь Стус одружується із людиною, яка прийняла на свої плечі весь тягар його бурлацького життя - Валентиною Попелюх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>
                <a:solidFill>
                  <a:srgbClr val="000099"/>
                </a:solidFill>
                <a:latin typeface="Times New Roman" pitchFamily="18" charset="0"/>
              </a:rPr>
              <a:t>Жінка,що стала для поета Музою, втіленням небесної   Беатріче.</a:t>
            </a:r>
          </a:p>
          <a:p>
            <a:endParaRPr lang="uk-UA" sz="20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http://www.angelfire.com/tn/tysovska/images/Stus6.jpg"/>
          <p:cNvPicPr>
            <a:picLocks noChangeAspect="1" noChangeArrowheads="1"/>
          </p:cNvPicPr>
          <p:nvPr/>
        </p:nvPicPr>
        <p:blipFill>
          <a:blip r:embed="rId4" cstate="print"/>
          <a:srcRect l="4475" r="3033"/>
          <a:stretch>
            <a:fillRect/>
          </a:stretch>
        </p:blipFill>
        <p:spPr bwMode="auto">
          <a:xfrm>
            <a:off x="5867400" y="260350"/>
            <a:ext cx="2952750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825" y="4221163"/>
            <a:ext cx="2095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/>
          <p:cNvSpPr txBox="1">
            <a:spLocks noChangeArrowheads="1"/>
          </p:cNvSpPr>
          <p:nvPr/>
        </p:nvSpPr>
        <p:spPr bwMode="auto">
          <a:xfrm>
            <a:off x="611188" y="714375"/>
            <a:ext cx="81375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>
                <a:latin typeface="Constantia" pitchFamily="18" charset="0"/>
              </a:rPr>
              <a:t>    </a:t>
            </a:r>
            <a:r>
              <a:rPr lang="uk-UA">
                <a:solidFill>
                  <a:srgbClr val="000099"/>
                </a:solidFill>
                <a:latin typeface="Constantia" pitchFamily="18" charset="0"/>
              </a:rPr>
              <a:t> ” Перші уроки поезії - мамині. Знала багато пісень і вміла дуже інтимно їх співати. Найбільший слід на душі - від маминої колискової </a:t>
            </a:r>
            <a:r>
              <a:rPr lang="uk-UA" sz="2400">
                <a:solidFill>
                  <a:srgbClr val="000099"/>
                </a:solidFill>
                <a:latin typeface="Monotype Corsiva" pitchFamily="66" charset="0"/>
              </a:rPr>
              <a:t>"Ой, люлі, люлі, моя дитино". </a:t>
            </a:r>
            <a:r>
              <a:rPr lang="uk-UA">
                <a:solidFill>
                  <a:srgbClr val="000099"/>
                </a:solidFill>
                <a:latin typeface="Constantia" pitchFamily="18" charset="0"/>
              </a:rPr>
              <a:t>Шевченко над колискою - це не забувається…”</a:t>
            </a:r>
          </a:p>
          <a:p>
            <a:r>
              <a:rPr lang="uk-UA">
                <a:solidFill>
                  <a:srgbClr val="000099"/>
                </a:solidFill>
                <a:latin typeface="Constantia" pitchFamily="18" charset="0"/>
              </a:rPr>
              <a:t>    ” У четвертому класі щось заримував про собаку. По-російськи. Жартівливе. Скоро пройшло…”</a:t>
            </a:r>
            <a:br>
              <a:rPr lang="uk-UA">
                <a:solidFill>
                  <a:srgbClr val="000099"/>
                </a:solidFill>
                <a:latin typeface="Constantia" pitchFamily="18" charset="0"/>
              </a:rPr>
            </a:br>
            <a:r>
              <a:rPr lang="uk-UA">
                <a:solidFill>
                  <a:srgbClr val="000099"/>
                </a:solidFill>
                <a:latin typeface="Constantia" pitchFamily="18" charset="0"/>
              </a:rPr>
              <a:t>      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Перша публіцистика у віршах надрукована в 1959році. </a:t>
            </a:r>
          </a:p>
          <a:p>
            <a:pPr algn="just"/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Власне місце в розвитку стилів української поезії Стус знаходить у поєднанні елементів експресіонізму й сюрреалізму.</a:t>
            </a:r>
          </a:p>
          <a:p>
            <a:pPr algn="just"/>
            <a:endParaRPr lang="uk-UA">
              <a:solidFill>
                <a:srgbClr val="000099"/>
              </a:solidFill>
              <a:latin typeface="Constantia" pitchFamily="18" charset="0"/>
            </a:endParaRPr>
          </a:p>
          <a:p>
            <a:endParaRPr lang="uk-UA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16013" y="3114675"/>
            <a:ext cx="68580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Минає час моїх дитячих вір.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І я себе з тим часом проминаю.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І вже не віднайдусь. І вже не знаю,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А чи впізнав би на човні новім 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 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Свій давній берег. Ні, напевно, ні.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Бо сам собі, відринутий від болю,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Пливу за днем, за часом, за собою</a:t>
            </a:r>
          </a:p>
          <a:p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в новому необжитому човні.</a:t>
            </a:r>
          </a:p>
          <a:p>
            <a:endParaRPr lang="ru-RU" sz="2400">
              <a:solidFill>
                <a:srgbClr val="852F74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142875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000">
                <a:latin typeface="Monotype Corsiva" pitchFamily="66" charset="0"/>
              </a:rPr>
              <a:t>       </a:t>
            </a:r>
            <a:r>
              <a:rPr lang="uk-UA" sz="4400">
                <a:solidFill>
                  <a:srgbClr val="852F74"/>
                </a:solidFill>
                <a:latin typeface="Monotype Corsiva" pitchFamily="66" charset="0"/>
              </a:rPr>
              <a:t>Проби пера</a:t>
            </a:r>
            <a:endParaRPr lang="ru-RU" sz="4400">
              <a:solidFill>
                <a:srgbClr val="852F74"/>
              </a:solidFill>
              <a:latin typeface="Monotype Corsiva" pitchFamily="66" charset="0"/>
            </a:endParaRPr>
          </a:p>
        </p:txBody>
      </p:sp>
      <p:pic>
        <p:nvPicPr>
          <p:cNvPr id="18436" name="Picture 2" descr="пер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38" y="4214813"/>
            <a:ext cx="31432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428625" y="3000375"/>
            <a:ext cx="8286750" cy="377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0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Читати Василя Стуса надзвичайно цікаво і непросто. Його поезія “Наскрізь людська й людяна, вона повна піднесень і падінь, одчаїв і спалахів радості, прокльонів і прощень, криків болю й скреготів зціплених зубів, зіщулень у собі й розкривань безмежності світу”, - пише Ю.Шевельов .</a:t>
            </a:r>
            <a:r>
              <a:rPr lang="uk-UA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uk-UA" sz="2400" b="1">
                <a:solidFill>
                  <a:srgbClr val="852F74"/>
                </a:solidFill>
                <a:latin typeface="Monotype Corsiva" pitchFamily="66" charset="0"/>
              </a:rPr>
              <a:t>Секрети творчої лабораторії поета:  </a:t>
            </a:r>
          </a:p>
          <a:p>
            <a:r>
              <a:rPr lang="uk-UA" sz="20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співіснування стилів у творі, поєднання непоєднаного (звуки стають кольором, колір – запахом), внутрішні діалоги, розгорнуті порівняння, насиченість метафорами, внесення у мову діалектизмів, архаїзмів, власних словотворень тощо.</a:t>
            </a:r>
            <a:br>
              <a:rPr lang="uk-UA" sz="20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>
              <a:solidFill>
                <a:schemeClr val="accent1"/>
              </a:solidFill>
              <a:latin typeface="Constantia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71750" y="428625"/>
            <a:ext cx="578643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>
                <a:solidFill>
                  <a:srgbClr val="782A69"/>
                </a:solidFill>
                <a:latin typeface="Monotype Corsiva" pitchFamily="66" charset="0"/>
              </a:rPr>
              <a:t>Палай душа. Палай, а не ридай.</a:t>
            </a:r>
            <a:br>
              <a:rPr lang="uk-UA" sz="2400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>
                <a:solidFill>
                  <a:srgbClr val="782A69"/>
                </a:solidFill>
                <a:latin typeface="Monotype Corsiva" pitchFamily="66" charset="0"/>
              </a:rPr>
              <a:t>У бiлiй холоднечі сонце Україні.</a:t>
            </a:r>
            <a:br>
              <a:rPr lang="uk-UA" sz="2400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>
                <a:solidFill>
                  <a:srgbClr val="782A69"/>
                </a:solidFill>
                <a:latin typeface="Monotype Corsiva" pitchFamily="66" charset="0"/>
              </a:rPr>
              <a:t>Ти тінь шукай червону калини,</a:t>
            </a:r>
            <a:br>
              <a:rPr lang="uk-UA" sz="2400">
                <a:solidFill>
                  <a:srgbClr val="782A69"/>
                </a:solidFill>
                <a:latin typeface="Monotype Corsiva" pitchFamily="66" charset="0"/>
              </a:rPr>
            </a:br>
            <a:r>
              <a:rPr lang="uk-UA" sz="2400">
                <a:solidFill>
                  <a:srgbClr val="782A69"/>
                </a:solidFill>
                <a:latin typeface="Monotype Corsiva" pitchFamily="66" charset="0"/>
              </a:rPr>
              <a:t>на чорних водах тінь її шукай ... ".</a:t>
            </a:r>
            <a:endParaRPr lang="ru-RU" sz="2400">
              <a:solidFill>
                <a:srgbClr val="782A69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http://www.stus.kiev.ua/portretyf.files/image0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0350"/>
            <a:ext cx="1979613" cy="264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285750" y="2714625"/>
            <a:ext cx="88582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 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Інтимний світ В. Стуса починався юнацькими поезіями про природу, здебільшого написана у в’язниці. Не флегматичним споглядачем, а вдумливим і уважним читачем природи постає поет у пейзажних замальовках: « Надворі сніг»,  « Ранній березень», «На розквітлому лузі», «Весняний етюд», «По голубих лугах, мов голуб».</a:t>
            </a:r>
            <a:b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uk-UA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12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20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12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>
                <a:latin typeface="Times New Roman" pitchFamily="18" charset="0"/>
                <a:cs typeface="Times New Roman" pitchFamily="18" charset="0"/>
              </a:rPr>
            </a:br>
            <a:r>
              <a:rPr lang="ru-RU" sz="12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>
                <a:latin typeface="Times New Roman" pitchFamily="18" charset="0"/>
                <a:cs typeface="Times New Roman" pitchFamily="18" charset="0"/>
              </a:rPr>
            </a:br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500" y="0"/>
            <a:ext cx="59293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Інтимна лірика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46697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stus.kiev.ua/babusjaf.files/image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125538"/>
            <a:ext cx="115887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stus.kiev.ua/popeluhf.files/image0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1196975"/>
            <a:ext cx="110966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Box 7"/>
          <p:cNvSpPr txBox="1">
            <a:spLocks noChangeArrowheads="1"/>
          </p:cNvSpPr>
          <p:nvPr/>
        </p:nvSpPr>
        <p:spPr bwMode="auto">
          <a:xfrm>
            <a:off x="142875" y="5929313"/>
            <a:ext cx="8715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   </a:t>
            </a:r>
          </a:p>
        </p:txBody>
      </p:sp>
      <p:sp>
        <p:nvSpPr>
          <p:cNvPr id="20487" name="TextBox 9"/>
          <p:cNvSpPr txBox="1">
            <a:spLocks noChangeArrowheads="1"/>
          </p:cNvSpPr>
          <p:nvPr/>
        </p:nvSpPr>
        <p:spPr bwMode="auto">
          <a:xfrm>
            <a:off x="642938" y="3786188"/>
            <a:ext cx="25717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onstantia" pitchFamily="18" charset="0"/>
              </a:rPr>
              <a:t/>
            </a:r>
            <a:br>
              <a:rPr lang="ru-RU" sz="1100">
                <a:latin typeface="Constantia" pitchFamily="18" charset="0"/>
              </a:rPr>
            </a:br>
            <a:endParaRPr lang="ru-RU" sz="1100">
              <a:latin typeface="Constantia" pitchFamily="18" charset="0"/>
            </a:endParaRPr>
          </a:p>
        </p:txBody>
      </p:sp>
      <p:sp>
        <p:nvSpPr>
          <p:cNvPr id="20488" name="TextBox 10"/>
          <p:cNvSpPr txBox="1">
            <a:spLocks noChangeArrowheads="1"/>
          </p:cNvSpPr>
          <p:nvPr/>
        </p:nvSpPr>
        <p:spPr bwMode="auto">
          <a:xfrm>
            <a:off x="214313" y="5214938"/>
            <a:ext cx="87868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В. Стус — майстер відтворення психологічних настроїв не тільки власної душі, він тонкий знавець внутрішнього світу милих і дорогих його серцю людей. Наскрізною проблемою інтимної лірики В. Стуса є одвічна проблема добра й зла, позиція вибору кожної людини або вічного, або тлінного. </a:t>
            </a:r>
          </a:p>
        </p:txBody>
      </p:sp>
      <p:sp>
        <p:nvSpPr>
          <p:cNvPr id="20489" name="TextBox 11"/>
          <p:cNvSpPr txBox="1">
            <a:spLocks noChangeArrowheads="1"/>
          </p:cNvSpPr>
          <p:nvPr/>
        </p:nvSpPr>
        <p:spPr bwMode="auto">
          <a:xfrm>
            <a:off x="214313" y="4000500"/>
            <a:ext cx="87868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onstantia" pitchFamily="18" charset="0"/>
              </a:rPr>
              <a:t>   </a:t>
            </a:r>
            <a:r>
              <a:rPr lang="uk-UA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Теплотою й щирістю, тихою печаллю й любов'ю пройняті Стусові посвяти своїй матері; спокутує провину перед дружиною, яка терпить наругу,перед сестрою, що вистоювала годинами біля неприступних мурів, аби зарадити, допомогти братові, щоб не відчував себе таким одиноким і покинутим. </a:t>
            </a:r>
            <a:endParaRPr lang="ru-RU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http://www.angelfire.com/tn/tysovska/images/Popelyukh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738" y="620713"/>
            <a:ext cx="1119187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7429500" y="928688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http://www.rv.org.ua/country/ua/u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9563" y="115888"/>
            <a:ext cx="23812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835150" y="836613"/>
            <a:ext cx="5545138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>
                <a:latin typeface="Constantia" pitchFamily="18" charset="0"/>
              </a:rPr>
              <a:t>   </a:t>
            </a:r>
            <a:r>
              <a:rPr lang="uk-UA" sz="16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Звичайно, вони наявні в Стуса, як у кожного поета, великого й малого. Є рядок, подібний до Тичини. Концепція України, як уже згадувано, має деякі спільні риси з Маланюковою. Звукова організація виказує знайомство з Б. Пастернаком. Інтонації Миколи Зерова слідні в поезії «Пахтять кульбаби...» і, меншою мірою, «Про що тобі я зможу повісти». Вірш «У небі зорі...» виявляє спорідненість настрою з «Выхожу один я на дорогу» М.Лермонтова. Але все це подібності в одному елементі поезії, там у мові, там у ритмі, там у настрої. Ні одна з цих поезій не копіює твору старшого автора як цілість. Усе це досить чистий Стус у його самостійності і оригінальності. Через те, що Стус робив переклади з Рільке, говорилося про вплив німецького поета на українського. </a:t>
            </a:r>
          </a:p>
          <a:p>
            <a:pPr algn="just"/>
            <a:endParaRPr lang="uk-UA" sz="1600" b="1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>
              <a:solidFill>
                <a:srgbClr val="6600CC"/>
              </a:solidFill>
              <a:latin typeface="Constant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1750" y="214313"/>
            <a:ext cx="6858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Літературні впливи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5157788"/>
            <a:ext cx="8496300" cy="158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onstantia" pitchFamily="18" charset="0"/>
              </a:rPr>
              <a:t>   </a:t>
            </a:r>
            <a:r>
              <a:rPr lang="uk-UA" sz="1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Літературні впливи в Стуса були, але вони не визначали його творчості. Шевченків був не вплив, — було ототожнення. Шевченко для нього — як українська мова. Він нею пише, він нею дихає, він кує й перековує її, як йому велить творчий дух. Не можна собі уявити Стуса поза українською мовою, не можна його уявити поза Шевченковою стихією. Разом з тим і, може, саме тому він — тільки він і його вірш — тільки його.</a:t>
            </a:r>
            <a:endParaRPr lang="ru-RU" sz="16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>
              <a:solidFill>
                <a:schemeClr val="tx2"/>
              </a:solidFill>
              <a:latin typeface="Constantia" pitchFamily="18" charset="0"/>
            </a:endParaRPr>
          </a:p>
        </p:txBody>
      </p:sp>
      <p:pic>
        <p:nvPicPr>
          <p:cNvPr id="6" name="rg_hi" descr="http://t2.gstatic.com/images?q=tbn:ANd9GcRHauyyfWjDxjMz2udolqfbYX-Uh2cerMVCirPt9qsc7ghl5bf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88913"/>
            <a:ext cx="144145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700213"/>
            <a:ext cx="13684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rg_hi" descr="http://t1.gstatic.com/images?q=tbn:ANd9GcSWD0WVh1J-k5P4VJYuG0wDX8PGoRO5niBsgxmTRoEpnNMkuixd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825" y="3357563"/>
            <a:ext cx="14319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rg_hi" descr="http://t3.gstatic.com/images?q=tbn:ANd9GcRqnJLY_wuzY5GdF6DTUtnyw6MBc8oI8ququrSsqGWk4btxw59snw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24750" y="404813"/>
            <a:ext cx="143033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t0.gstatic.com/images?q=tbn:ANd9GcT0Kb7ZsFmi3SifqsUuOyZwkwN1D5eHbwzxyqAhZB_6piXTFSmpBMOW1zU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24750" y="2060575"/>
            <a:ext cx="1439863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96188" y="3644900"/>
            <a:ext cx="13684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</TotalTime>
  <Words>1839</Words>
  <Application>Microsoft Office PowerPoint</Application>
  <PresentationFormat>Экран (4:3)</PresentationFormat>
  <Paragraphs>198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</dc:creator>
  <cp:lastModifiedBy>dmin</cp:lastModifiedBy>
  <cp:revision>2</cp:revision>
  <dcterms:created xsi:type="dcterms:W3CDTF">2015-01-19T20:04:55Z</dcterms:created>
  <dcterms:modified xsi:type="dcterms:W3CDTF">2015-11-11T11:01:06Z</dcterms:modified>
</cp:coreProperties>
</file>