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65" r:id="rId12"/>
    <p:sldId id="274" r:id="rId13"/>
    <p:sldId id="266" r:id="rId14"/>
    <p:sldId id="267" r:id="rId15"/>
    <p:sldId id="268" r:id="rId16"/>
    <p:sldId id="273" r:id="rId17"/>
    <p:sldId id="269" r:id="rId18"/>
    <p:sldId id="275" r:id="rId19"/>
    <p:sldId id="270" r:id="rId20"/>
    <p:sldId id="271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A7A3F4D-17FF-49C1-8986-3BA0A63057B7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3ED4F19-B84D-45BF-8848-5F1558374A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614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5B0F6EC-7D44-4ACD-8F39-427DAD90406E}" type="slidenum">
              <a:rPr lang="ru-RU"/>
              <a:pPr eaLnBrk="1" hangingPunct="1"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7015C-AB6B-43C4-98BE-6B2B95A3E9EC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9914E-1A0A-4417-B2AD-E06F472EBF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53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7254A-77AF-4210-BA13-86CA7A15B610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F8D95-79E9-4744-BED8-BAB2570E4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06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844DC-76D6-4E57-9C80-49D98D8DE305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F7A37-E610-41F8-A6FC-92F13D0E21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57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68B74-D6A7-45E5-9FE2-A844A95F0DB0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66EF4-422B-4050-A8D6-B4B3F88DB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51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07D7C-65A9-41AB-916A-527E302D78B9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15671-7A2A-4CC8-A458-9690F0D6D0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96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FA929-E8D1-4B9D-AFE3-0F6217D1D721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D7C5F-C3A7-47DE-B40A-23AB9B4779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43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4A8D8-BAF5-4663-BF0F-D526E18D0D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C8D90-C824-41B1-AFF7-1D63D6CF194C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538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280A0-D040-433E-BF15-6974CD98DF06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98E45-0896-4DC0-B512-2113ACFE2C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867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2B8C5-EF06-4B5D-9AAE-FFE9C3613EA2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06BD3-1541-41FE-ABEC-6512710DBE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2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4D3BF-600F-47FB-B072-380D807867A4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A5898-8A52-40D1-AD43-63D347ADFB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738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46F13-DC70-4411-B6F5-711AAE48EF60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69551-8503-42FA-8D28-3DD6DC3CA7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01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BDF185-456A-4DC1-8805-AB9BED5BFFB7}" type="datetimeFigureOut">
              <a:rPr lang="ru-RU"/>
              <a:pPr>
                <a:defRPr/>
              </a:pPr>
              <a:t>04.06.2012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F3FE55-48A3-4DD0-9DE8-CD339B0D92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03" r:id="rId2"/>
    <p:sldLayoutId id="2147483712" r:id="rId3"/>
    <p:sldLayoutId id="2147483704" r:id="rId4"/>
    <p:sldLayoutId id="2147483713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915744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784737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915744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915744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ake\Documents\шевченко фото\shev2.jp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857232"/>
            <a:ext cx="3929090" cy="5143536"/>
          </a:xfrm>
          <a:prstGeom prst="ellipse">
            <a:avLst/>
          </a:prstGeom>
          <a:ln w="63500" cap="rnd">
            <a:solidFill>
              <a:schemeClr val="accent5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7620" y="152400"/>
            <a:ext cx="5143536" cy="549117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600" b="1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  <a:round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Тарас </a:t>
            </a:r>
            <a:br>
              <a:rPr lang="ru-RU" sz="6600" b="1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  <a:round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600" b="1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  <a:round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Григорович</a:t>
            </a:r>
            <a:br>
              <a:rPr lang="ru-RU" sz="6600" b="1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  <a:round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600" b="1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  <a:round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Шевченко </a:t>
            </a:r>
            <a:br>
              <a:rPr lang="ru-RU" sz="6600" b="1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  <a:round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600" b="1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  <a:round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1814 - 1861</a:t>
            </a:r>
            <a:r>
              <a:rPr lang="ru-RU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fake\Documents\шевченко фото\shevch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720" y="500042"/>
            <a:ext cx="3786214" cy="50006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818" name="Picture 2" descr="C:\Users\fake\Documents\шевченко фото\09-08-0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5" y="2143125"/>
            <a:ext cx="4643438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0" y="5572125"/>
            <a:ext cx="4500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sz="2400" b="1"/>
              <a:t>Т.Г.Шевченко. Автопортрет </a:t>
            </a:r>
            <a:endParaRPr lang="ru-RU" sz="2400" b="1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57625" y="785813"/>
            <a:ext cx="49291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sz="2400" b="1"/>
              <a:t>Г.Мелехов.  Молодий Тарас Шевченко у художника К.П.Брюллова</a:t>
            </a: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2" name="Picture 8" descr="C:\Users\fake\Documents\шевченко фото\Gipsy_Fortune_Teller_by_Taras_Shevchenk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285750"/>
            <a:ext cx="3000375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6" name="Picture 2" descr="C:\Users\fake\Documents\шевченко фото\0806101552472030_f0_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214313"/>
            <a:ext cx="2798762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4" descr="C:\Users\fake\Documents\шевченко фото\118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3500438"/>
            <a:ext cx="3643313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42875" y="4071938"/>
            <a:ext cx="3071813" cy="10779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Т.Г.Шевченко. </a:t>
            </a: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Катерина 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43625" y="4071938"/>
            <a:ext cx="3000375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Т.Г.Шевченко. </a:t>
            </a: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Циганка </a:t>
            </a:r>
            <a:r>
              <a:rPr lang="uk-UA" sz="32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–ворожка</a:t>
            </a: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 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43250" y="2428875"/>
            <a:ext cx="3429000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Т.Г.Шевченко. Кріпацька сім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’</a:t>
            </a: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я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Users\fake\Documents\шевченко фото\default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88765">
            <a:off x="731960" y="666183"/>
            <a:ext cx="4762500" cy="56292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5143500" y="4143375"/>
            <a:ext cx="3857625" cy="20621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Авторські </a:t>
            </a:r>
          </a:p>
          <a:p>
            <a:pPr algn="ctr">
              <a:defRPr/>
            </a:pPr>
            <a:r>
              <a:rPr lang="uk-U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замальовки </a:t>
            </a:r>
          </a:p>
          <a:p>
            <a:pPr algn="ctr">
              <a:defRPr/>
            </a:pPr>
            <a:r>
              <a:rPr lang="uk-U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поеми </a:t>
            </a:r>
            <a:r>
              <a:rPr lang="uk-UA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“Катерина”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5" descr="C:\Users\fake\Documents\шевченко фото\Shevchenko-Kyiv_kosty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28625"/>
            <a:ext cx="471487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7188" y="4357688"/>
            <a:ext cx="4429125" cy="10779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Т.Г.Шевченко. Київський костьол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1270" name="Picture 6" descr="C:\Users\fake\Documents\шевченко фото\Т.Г.Шевченко.-Автопортрет-зі-свічкою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2214554"/>
            <a:ext cx="3571900" cy="43830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5286375" y="571500"/>
            <a:ext cx="34290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Т.Г.Шевченко. Автопортрет  із свічкою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fake\Documents\шевченко фото\kobz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71119">
            <a:off x="580309" y="2190369"/>
            <a:ext cx="4986337" cy="40481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3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500063" y="500063"/>
            <a:ext cx="8429625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У 1840 році побачила світ книжка поезій Шевченка </a:t>
            </a:r>
            <a:r>
              <a:rPr lang="uk-UA" sz="32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“Кобзар”</a:t>
            </a: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, за яку прозвали поета в народі незламним Кобзарем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8436" name="Picture 4" descr="C:\Users\fake\Documents\шевченко фото\ca499a51e2f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64954">
            <a:off x="5919788" y="2493963"/>
            <a:ext cx="2786062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fake\Documents\шевченко фото\Shevch_soldat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5786" y="642918"/>
            <a:ext cx="3429024" cy="4429156"/>
          </a:xfrm>
          <a:prstGeom prst="rect">
            <a:avLst/>
          </a:prstGeom>
          <a:ln w="127000" cap="rnd">
            <a:solidFill>
              <a:schemeClr val="accent3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785813" y="5429250"/>
            <a:ext cx="3429000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Т.Г.Шевченко. Автопортрет 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29125" y="500063"/>
            <a:ext cx="4429125" cy="52625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У квітні 1847 року за участь у таємній політичній організації – Кирило-Мефодіївському товаристві – Т.Шевченка заарештовано і заслано  рядовим солдатом у далекі оренбурзькі степи із забороною писати і малювати.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За 10 років неволі він написав поезії, що ввійшли до </a:t>
            </a:r>
            <a:r>
              <a:rPr lang="uk-UA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“захалявних</a:t>
            </a:r>
            <a:r>
              <a:rPr lang="uk-UA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uk-UA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книжечок”</a:t>
            </a:r>
            <a:r>
              <a:rPr lang="uk-UA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і створив понад 400 малюнків</a:t>
            </a:r>
            <a:endParaRPr lang="ru-RU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:\Users\fake\Documents\шевченко фото\d4492b42e22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428604"/>
            <a:ext cx="4071966" cy="535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843" name="Picture 3" descr="C:\Users\fake\Documents\шевченко фото\f034588c87d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57752" y="1357298"/>
            <a:ext cx="3786214" cy="52526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4786313" y="285750"/>
            <a:ext cx="3786187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Т.Г.Шевченко. </a:t>
            </a:r>
            <a:r>
              <a:rPr lang="uk-UA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Однодумці і автор </a:t>
            </a:r>
            <a:endParaRPr lang="ru-RU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5" name="TextBox 7"/>
          <p:cNvSpPr txBox="1">
            <a:spLocks noChangeArrowheads="1"/>
          </p:cNvSpPr>
          <p:nvPr/>
        </p:nvSpPr>
        <p:spPr bwMode="auto">
          <a:xfrm>
            <a:off x="509588" y="6367463"/>
            <a:ext cx="342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/>
          </a:p>
        </p:txBody>
      </p:sp>
      <p:sp>
        <p:nvSpPr>
          <p:cNvPr id="20486" name="TextBox 8"/>
          <p:cNvSpPr txBox="1">
            <a:spLocks noChangeArrowheads="1"/>
          </p:cNvSpPr>
          <p:nvPr/>
        </p:nvSpPr>
        <p:spPr bwMode="auto">
          <a:xfrm>
            <a:off x="661988" y="6519863"/>
            <a:ext cx="342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357188" y="5857875"/>
            <a:ext cx="4357687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Т.Г.Шевченко. </a:t>
            </a:r>
            <a:r>
              <a:rPr lang="uk-UA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Жебраки </a:t>
            </a:r>
            <a:r>
              <a:rPr lang="uk-UA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автор </a:t>
            </a:r>
            <a:endParaRPr lang="ru-RU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fake\Documents\шевченко фото\105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2066" y="214290"/>
            <a:ext cx="3714776" cy="53578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4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214313" y="357188"/>
            <a:ext cx="4500562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На півострові Мангишлак, у колишньому </a:t>
            </a:r>
            <a:r>
              <a:rPr lang="uk-UA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Новопетрівському</a:t>
            </a:r>
            <a:r>
              <a:rPr lang="uk-UA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укріпленні, знаходиться сад, закладений поетом. Засланий царем Миколою І до безводного казахського степу, Тарас Григорович сім років трудився над тим, щоб серед пісків виплекати оазис…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Мешканці півострова дбайливо доглядають вирощений ним сад…</a:t>
            </a:r>
            <a:endParaRPr lang="ru-RU" sz="24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00438" y="5857875"/>
            <a:ext cx="5643562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Т.Г.Шевченко. 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Казахський хлопчик що грається з кішкою 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fake\Documents\шевченко фото\Subotiv_cherch_of_Bohdan_Khmelnytsk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4286250" cy="2762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890" name="Picture 2" descr="C:\Users\fake\Documents\шевченко фото\Shevch3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2928934"/>
            <a:ext cx="5715000" cy="3695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214313" y="3429000"/>
            <a:ext cx="3429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Т.Г.Шевченко.  </a:t>
            </a:r>
          </a:p>
          <a:p>
            <a:pPr algn="ctr">
              <a:defRPr/>
            </a:pP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Церква Богдана у </a:t>
            </a:r>
            <a:r>
              <a:rPr lang="uk-UA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Суботові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72063" y="1500188"/>
            <a:ext cx="2643187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Т.Г.Шевченко.  Богданові руїни у </a:t>
            </a:r>
            <a:r>
              <a:rPr lang="uk-UA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Суботові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Users\fake\Documents\шевченко фото\zobr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85315">
            <a:off x="285720" y="428604"/>
            <a:ext cx="3952875" cy="586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2773" name="Picture 5" descr="C:\Users\fake\Documents\шевченко фото\0001tp40.gi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346029">
            <a:off x="4862945" y="3259588"/>
            <a:ext cx="3895732" cy="31432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60000"/>
                <a:lumOff val="4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4143375" y="428625"/>
            <a:ext cx="5000625" cy="3540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1861 рік – найкращий дарунок Т.Г.Шевченка для дітей – </a:t>
            </a:r>
            <a:r>
              <a:rPr lang="uk-UA" sz="28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“Букварь</a:t>
            </a: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uk-UA" sz="28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южнорусский”</a:t>
            </a: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</a:p>
          <a:p>
            <a:pPr>
              <a:defRPr/>
            </a:pPr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Тираж – 10 000 примірників, ціна – 3 копійки, обсяг підручника – 24 сторінки.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fake\Documents\шевченко фото\Moryncihata_Shevchenko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4810" y="285729"/>
            <a:ext cx="4733934" cy="335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5400684" cy="257176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smtClean="0">
                <a:ln w="3200">
                  <a:solidFill>
                    <a:schemeClr val="accent2">
                      <a:lumMod val="75000"/>
                    </a:schemeClr>
                  </a:solidFill>
                  <a:prstDash val="solid"/>
                  <a:round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Народився поет у селі Моринцях Звенигородського повіту в сім</a:t>
            </a:r>
            <a:r>
              <a:rPr b="1" smtClean="0">
                <a:ln w="3200">
                  <a:solidFill>
                    <a:schemeClr val="accent2">
                      <a:lumMod val="75000"/>
                    </a:schemeClr>
                  </a:solidFill>
                  <a:prstDash val="solid"/>
                  <a:round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</a:t>
            </a:r>
            <a:r>
              <a:rPr lang="uk-UA" b="1" smtClean="0">
                <a:ln w="3200">
                  <a:solidFill>
                    <a:schemeClr val="accent2">
                      <a:lumMod val="75000"/>
                    </a:schemeClr>
                  </a:solidFill>
                  <a:prstDash val="solid"/>
                  <a:round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 селянина-кріпака</a:t>
            </a:r>
            <a:endParaRPr lang="ru-RU" b="1">
              <a:ln w="3200">
                <a:solidFill>
                  <a:schemeClr val="accent2">
                    <a:lumMod val="75000"/>
                  </a:schemeClr>
                </a:solidFill>
                <a:prstDash val="solid"/>
                <a:round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1" name="Picture 3" descr="C:\Users\fake\Documents\шевченко фото\f1157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3214686"/>
            <a:ext cx="5429288" cy="340043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3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5572125" y="5072063"/>
            <a:ext cx="3571875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Т.Г.Шевченко. </a:t>
            </a: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Селянське подвір</a:t>
            </a:r>
            <a:r>
              <a:rPr lang="en-US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’</a:t>
            </a: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я. 1845 р.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fake\Documents\шевченко фото\0_28683_527b2924_XL.jpg" id="33794" name="Picture 2"/>
          <p:cNvPicPr>
            <a:picLocks noChangeArrowheads="1" noChangeAspect="1"/>
          </p:cNvPicPr>
          <p:nvPr/>
        </p:nvPicPr>
        <p:blipFill>
          <a:blip cstate="email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14290"/>
            <a:ext cx="3571900" cy="450059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descr="C:\Users\fake\Documents\шевченко фото\Kobzar_.jpg" id="33795" name="Picture 3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" r="134"/>
          <a:stretch>
            <a:fillRect/>
          </a:stretch>
        </p:blipFill>
        <p:spPr bwMode="auto">
          <a:xfrm rot="825674">
            <a:off x="4670425" y="631825"/>
            <a:ext cx="3500438" cy="485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2938" y="5000625"/>
            <a:ext cx="7929562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b="1" dirty="0" err="1" lang="uk-UA" sz="3200">
                <a:solidFill>
                  <a:schemeClr val="tx2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+mn-lt"/>
              </a:rPr>
              <a:t>Шевченко-художник</a:t>
            </a:r>
            <a:r>
              <a:rPr b="1" dirty="0" lang="uk-UA" sz="3200">
                <a:solidFill>
                  <a:schemeClr val="tx2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+mn-lt"/>
              </a:rPr>
              <a:t> і </a:t>
            </a:r>
            <a:r>
              <a:rPr b="1" dirty="0" err="1" lang="uk-UA" sz="3200">
                <a:solidFill>
                  <a:schemeClr val="tx2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+mn-lt"/>
              </a:rPr>
              <a:t>Шевченко-поет</a:t>
            </a:r>
            <a:r>
              <a:rPr b="1" dirty="0" lang="uk-UA" sz="3200">
                <a:solidFill>
                  <a:schemeClr val="tx2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+mn-lt"/>
              </a:rPr>
              <a:t> йшли поруч тернистими стежками життя</a:t>
            </a:r>
            <a:endParaRPr b="1" dirty="0" lang="ru-RU" sz="3200">
              <a:solidFill>
                <a:schemeClr val="tx2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3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1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500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500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500" fill="hold" id="21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500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500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500" fill="hold" id="25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ecel="50000" dur="1000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5" name="Picture 3" descr="C:\Users\fake\Documents\шевченко фото\zapovit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285750"/>
            <a:ext cx="4572000" cy="482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4" descr="C:\Users\fake\Documents\шевченко фото\20-7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1571625"/>
            <a:ext cx="3175000" cy="505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57250" y="5500688"/>
            <a:ext cx="3357563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“Заповіт”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C:\Users\fake\Documents\шевченко фото\shevchenkotaras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214290"/>
            <a:ext cx="3981450" cy="48577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9939" name="Picture 3" descr="C:\Users\fake\Documents\шевченко фото\shevchenkotaras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00563" y="3286125"/>
            <a:ext cx="4429125" cy="33813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500563" y="285750"/>
            <a:ext cx="4500562" cy="2678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10 березня 1861 року поета </a:t>
            </a:r>
            <a:r>
              <a:rPr lang="uk-UA" sz="2800" b="1" dirty="0" err="1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нестало</a:t>
            </a:r>
            <a:r>
              <a:rPr lang="uk-UA" sz="28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</a:p>
          <a:p>
            <a:pPr algn="ctr">
              <a:defRPr/>
            </a:pPr>
            <a:r>
              <a:rPr lang="uk-UA" sz="28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Похований він був на Смоленському кладовищі у Санкт-Петербурзі.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188" y="4500563"/>
            <a:ext cx="4286250" cy="2246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8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У травні того ж року прах Шевченка перевезено на Україну і поховано на Чернечій горі  біля Канева.</a:t>
            </a:r>
            <a:endParaRPr lang="ru-RU" sz="2800" b="1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6182" y="152400"/>
            <a:ext cx="4929222" cy="227646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b="1" smtClean="0">
                <a:ln w="3200">
                  <a:solidFill>
                    <a:schemeClr val="accent2">
                      <a:lumMod val="75000"/>
                    </a:schemeClr>
                  </a:solidFill>
                  <a:prstDash val="solid"/>
                  <a:round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Через два роки родина переїхала до села Кирилівка</a:t>
            </a:r>
            <a:endParaRPr lang="ru-RU" b="1">
              <a:ln w="3200">
                <a:solidFill>
                  <a:schemeClr val="accent2">
                    <a:lumMod val="75000"/>
                  </a:schemeClr>
                </a:solidFill>
                <a:prstDash val="solid"/>
                <a:round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Users\fake\Documents\шевченко фото\03597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428604"/>
            <a:ext cx="3500462" cy="29527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tx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5" name="Picture 3" descr="C:\Users\fake\Documents\шевченко фото\hata_batkiv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2786058"/>
            <a:ext cx="5715040" cy="364331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tx2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4357686" y="571480"/>
            <a:ext cx="4786314" cy="5448320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eaLnBrk="1" fontAlgn="auto" hangingPunct="1">
              <a:defRPr/>
            </a:pPr>
            <a:r>
              <a:rPr lang="uk-UA" sz="3200" b="1" dirty="0" smtClean="0">
                <a:ln w="3200">
                  <a:solidFill>
                    <a:schemeClr val="tx2"/>
                  </a:solidFill>
                  <a:prstDash val="solid"/>
                  <a:round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Перші скупі знання отримав з церковнослов'янських релігійних книг у школі сільського дяка, а разом з тим і суворі знущання вчителя</a:t>
            </a:r>
            <a:endParaRPr lang="ru-RU" sz="3200" dirty="0">
              <a:ln w="3200">
                <a:solidFill>
                  <a:schemeClr val="tx2"/>
                </a:solidFill>
                <a:prstDash val="solid"/>
                <a:round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4" name="Picture 4" descr="C:\Users\fake\Documents\шевченко фото\gvd-3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720" y="642918"/>
            <a:ext cx="3786214" cy="542926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accent5">
                <a:lumMod val="60000"/>
                <a:lumOff val="40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571868" y="3429000"/>
            <a:ext cx="4929222" cy="2928958"/>
          </a:xfrm>
          <a:ln>
            <a:miter lim="800000"/>
            <a:headEnd/>
            <a:tailEnd/>
          </a:ln>
        </p:spPr>
      </p:sp>
      <p:pic>
        <p:nvPicPr>
          <p:cNvPr id="5122" name="Picture 2" descr="C:\Users\fake\Documents\шевченко фото\kyryliv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429000"/>
            <a:ext cx="4986528" cy="3143272"/>
          </a:xfrm>
          <a:prstGeom prst="rect">
            <a:avLst/>
          </a:prstGeom>
          <a:ln w="127000" cap="rnd">
            <a:solidFill>
              <a:schemeClr val="accent5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5750" y="214313"/>
            <a:ext cx="8429625" cy="3429000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9 років малий Тарас залишився без матері. В 11 років він став круглим сиротою. </a:t>
            </a:r>
          </a:p>
          <a:p>
            <a:pPr eaLnBrk="1" fontAlgn="auto" hangingPunct="1">
              <a:defRPr/>
            </a:pPr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Після батькової смерті почалися поневіряння хлопця по чужих людях.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50" y="5357813"/>
            <a:ext cx="3000375" cy="10779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Т.</a:t>
            </a: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Г.Шевченко. Моринці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fake\Documents\шевченко фото\03597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857496"/>
            <a:ext cx="5986468" cy="38004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034" y="285728"/>
            <a:ext cx="8358246" cy="3571900"/>
          </a:xfrm>
          <a:ln>
            <a:miter lim="800000"/>
            <a:headEnd/>
            <a:tailEnd/>
          </a:ln>
        </p:spPr>
        <p:txBody>
          <a:bodyPr>
            <a:noAutofit/>
          </a:bodyPr>
          <a:lstStyle/>
          <a:p>
            <a:pPr eaLnBrk="1" fontAlgn="auto" hangingPunct="1">
              <a:defRPr/>
            </a:pPr>
            <a:r>
              <a:rPr lang="uk-UA" sz="24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Змалку в обдарованій дитині прокинувся талант художника. Вугіллям, крейдою чи олівцем він малював скрізь, де тільки міг: на стінах, на дверях, на папері…</a:t>
            </a:r>
          </a:p>
          <a:p>
            <a:pPr eaLnBrk="1" fontAlgn="auto" hangingPunct="1">
              <a:defRPr/>
            </a:pPr>
            <a:r>
              <a:rPr lang="uk-UA" sz="24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Був він за </a:t>
            </a:r>
            <a:r>
              <a:rPr lang="uk-UA" sz="2400" b="1" dirty="0" err="1" smtClean="0">
                <a:ln>
                  <a:solidFill>
                    <a:schemeClr val="tx2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“школяра-попихача”</a:t>
            </a:r>
            <a:r>
              <a:rPr lang="uk-UA" sz="24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тобто наймита.</a:t>
            </a:r>
          </a:p>
          <a:p>
            <a:pPr eaLnBrk="1" fontAlgn="auto" hangingPunct="1">
              <a:defRPr/>
            </a:pPr>
            <a:r>
              <a:rPr lang="uk-UA" sz="24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Після декількох років поневірянь він стає слугою пана П.</a:t>
            </a:r>
            <a:r>
              <a:rPr lang="uk-UA" sz="2400" b="1" dirty="0" err="1" smtClean="0">
                <a:ln>
                  <a:solidFill>
                    <a:schemeClr val="tx2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Енгельгардта</a:t>
            </a:r>
            <a:r>
              <a:rPr lang="uk-UA" sz="24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його козачком.</a:t>
            </a:r>
            <a:endParaRPr lang="ru-RU" sz="2400" b="1" dirty="0">
              <a:ln>
                <a:solidFill>
                  <a:schemeClr val="tx2">
                    <a:lumMod val="75000"/>
                  </a:schemeClr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C:\Users\fake\Documents\шевченко фото\0_c781_76d571b0_-1-orig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14750" y="3357563"/>
            <a:ext cx="5072063" cy="350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5750" y="285750"/>
            <a:ext cx="8572500" cy="3929063"/>
          </a:xfrm>
        </p:spPr>
        <p:txBody>
          <a:bodyPr>
            <a:noAutofit/>
          </a:bodyPr>
          <a:lstStyle/>
          <a:p>
            <a:pPr eaLnBrk="1" fontAlgn="auto" hangingPunct="1">
              <a:defRPr/>
            </a:pPr>
            <a:r>
              <a:rPr 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Скориставшись відсутністю папа і пані, Тарас засвітивши свічку став перемальовувати портрет козака </a:t>
            </a:r>
            <a:r>
              <a:rPr lang="uk-UA" sz="24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Платова</a:t>
            </a:r>
            <a:r>
              <a:rPr 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на чому був спійманий і жорстоко побитий.</a:t>
            </a:r>
          </a:p>
          <a:p>
            <a:pPr eaLnBrk="1" fontAlgn="auto" hangingPunct="1">
              <a:defRPr/>
            </a:pPr>
            <a:r>
              <a:rPr 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Проте пан захотів мати свого художника і віддав </a:t>
            </a:r>
            <a:r>
              <a:rPr lang="uk-UA" sz="24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“козачка”</a:t>
            </a:r>
            <a:r>
              <a:rPr 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науку до живописця В.</a:t>
            </a:r>
            <a:r>
              <a:rPr lang="uk-UA" sz="24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Ширяєва</a:t>
            </a:r>
            <a:r>
              <a:rPr 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Стверджують, що саме тоді Тарас почав складати свої перші поезії. </a:t>
            </a:r>
            <a:endParaRPr lang="ru-RU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5072063"/>
            <a:ext cx="3929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uk-UA" sz="2400" b="1"/>
              <a:t>Т.Г.Шевченко. Видубецький монастир у Києві. 1844 р.</a:t>
            </a: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000500" y="500063"/>
            <a:ext cx="4686300" cy="5643562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2500 карбованців друзі Шевченка, відомі художники – І.Сошенко, К.Брюллов, В.Жуковський,  викупляють з кріпацтва, розігравши в лотерею портрет В.Жуковського, написаний К.Брюлловим.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340" name="Picture 4" descr="C:\Users\fake\Documents\шевченко фото\nb_pinacoteca_bryullov_karl_portrait_of_v_a_zhukovsk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642918"/>
            <a:ext cx="3929090" cy="50911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5750" y="285750"/>
            <a:ext cx="8643938" cy="2357438"/>
          </a:xfrm>
        </p:spPr>
        <p:txBody>
          <a:bodyPr>
            <a:normAutofit fontScale="92500"/>
          </a:bodyPr>
          <a:lstStyle/>
          <a:p>
            <a:pPr eaLnBrk="1" fontAlgn="auto" hangingPunct="1">
              <a:defRPr/>
            </a:pP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Неабияку роль у становленні художника відіграла Петербурзька Академія мистецтв, де Тарас Григорович здобув освіту, і ще більше зблизився з майстрами пензля, став відомим художником.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18" name="Picture 2" descr="C:\Users\fake\Documents\шевченко фото\0eb1_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2643182"/>
            <a:ext cx="4976814" cy="38576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428625" y="4000500"/>
            <a:ext cx="3143250" cy="10779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Т.Г.Шевченко. Петербург.</a:t>
            </a:r>
            <a:endParaRPr lang="ru-RU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307</TotalTime>
  <Words>522</Words>
  <Application>Microsoft Office PowerPoint</Application>
  <PresentationFormat>Экран (4:3)</PresentationFormat>
  <Paragraphs>48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Constantia</vt:lpstr>
      <vt:lpstr>Wingdings 2</vt:lpstr>
      <vt:lpstr>Calibri</vt:lpstr>
      <vt:lpstr>Бумажная</vt:lpstr>
      <vt:lpstr>Тарас  Григорович Шевченко  1814 - 1861 </vt:lpstr>
      <vt:lpstr>Народився поет у селі Моринцях Звенигородського повіту в сім'ї селянина-кріпака</vt:lpstr>
      <vt:lpstr>Через два роки родина переїхала до села Кирилівка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Тарас  Григорович Шевченко</dc:title>
  <dcterms:created xsi:type="dcterms:W3CDTF">2010-02-28T18:40:45Z</dcterms:created>
  <dcterms:modified xsi:type="dcterms:W3CDTF">2012-06-04T07:08:22Z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971444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D5.0.5</vt:lpwstr>
  </property>
</Properties>
</file>