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5" r:id="rId3"/>
    <p:sldId id="260" r:id="rId4"/>
    <p:sldId id="261" r:id="rId5"/>
    <p:sldId id="262" r:id="rId6"/>
    <p:sldId id="264" r:id="rId7"/>
    <p:sldId id="263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6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D4FE-86C9-457F-802F-52DE8EFC3E5F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262EB60-8942-4E79-9F67-8377D589DE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966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D4FE-86C9-457F-802F-52DE8EFC3E5F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62EB60-8942-4E79-9F67-8377D589DE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37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D4FE-86C9-457F-802F-52DE8EFC3E5F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62EB60-8942-4E79-9F67-8377D589DEFE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0426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D4FE-86C9-457F-802F-52DE8EFC3E5F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62EB60-8942-4E79-9F67-8377D589DE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1119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D4FE-86C9-457F-802F-52DE8EFC3E5F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62EB60-8942-4E79-9F67-8377D589DEFE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9411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D4FE-86C9-457F-802F-52DE8EFC3E5F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62EB60-8942-4E79-9F67-8377D589DE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5016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D4FE-86C9-457F-802F-52DE8EFC3E5F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EB60-8942-4E79-9F67-8377D589DE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6026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D4FE-86C9-457F-802F-52DE8EFC3E5F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EB60-8942-4E79-9F67-8377D589DE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40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D4FE-86C9-457F-802F-52DE8EFC3E5F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EB60-8942-4E79-9F67-8377D589DE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94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D4FE-86C9-457F-802F-52DE8EFC3E5F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62EB60-8942-4E79-9F67-8377D589DE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48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D4FE-86C9-457F-802F-52DE8EFC3E5F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62EB60-8942-4E79-9F67-8377D589DE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21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D4FE-86C9-457F-802F-52DE8EFC3E5F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62EB60-8942-4E79-9F67-8377D589DE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88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D4FE-86C9-457F-802F-52DE8EFC3E5F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EB60-8942-4E79-9F67-8377D589DE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941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D4FE-86C9-457F-802F-52DE8EFC3E5F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EB60-8942-4E79-9F67-8377D589DE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758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D4FE-86C9-457F-802F-52DE8EFC3E5F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EB60-8942-4E79-9F67-8377D589DE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915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4D4FE-86C9-457F-802F-52DE8EFC3E5F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62EB60-8942-4E79-9F67-8377D589DE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44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4D4FE-86C9-457F-802F-52DE8EFC3E5F}" type="datetimeFigureOut">
              <a:rPr lang="uk-UA" smtClean="0"/>
              <a:t>22.06.2016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262EB60-8942-4E79-9F67-8377D589DE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346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F%D0%B5%D1%80%D1%88%D0%B5_%D0%A1%D0%B5%D1%80%D0%B1%D1%81%D1%8C%D0%BA%D0%B5_%D0%BA%D0%BE%D1%80%D0%BE%D0%BB%D1%96%D0%B2%D1%81%D1%82%D0%B2%D0%BE" TargetMode="External"/><Relationship Id="rId13" Type="http://schemas.openxmlformats.org/officeDocument/2006/relationships/hyperlink" Target="https://uk.wikipedia.org/wiki/%D0%9E%D1%81%D0%BC%D0%B0%D0%BD%D1%81%D1%8C%D0%BA%D0%B0_%D1%96%D0%BC%D0%BF%D0%B5%D1%80%D1%96%D1%8F" TargetMode="External"/><Relationship Id="rId3" Type="http://schemas.openxmlformats.org/officeDocument/2006/relationships/hyperlink" Target="https://uk.wikipedia.org/wiki/%D0%92%D1%96%D0%B7%D0%B0%D0%BD%D1%82%D1%96%D1%8F" TargetMode="External"/><Relationship Id="rId7" Type="http://schemas.openxmlformats.org/officeDocument/2006/relationships/hyperlink" Target="https://uk.wikipedia.org/wiki/1217" TargetMode="External"/><Relationship Id="rId12" Type="http://schemas.openxmlformats.org/officeDocument/2006/relationships/hyperlink" Target="https://uk.wikipedia.org/wiki/1389" TargetMode="External"/><Relationship Id="rId2" Type="http://schemas.openxmlformats.org/officeDocument/2006/relationships/hyperlink" Target="https://uk.wikipedia.org/wiki/%D0%A0%D0%B8%D0%BC%D1%81%D1%8C%D0%BA%D0%B0_%D0%86%D0%BC%D0%BF%D0%B5%D1%80%D1%96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F%D1%80%D0%B0%D0%B2%D0%BE%D1%81%D0%BB%D0%B0%D0%B2'%D1%8F" TargetMode="External"/><Relationship Id="rId11" Type="http://schemas.openxmlformats.org/officeDocument/2006/relationships/hyperlink" Target="https://uk.wikipedia.org/wiki/%D0%91%D0%B8%D1%82%D0%B2%D0%B0_%D0%BD%D0%B0_%D0%9A%D0%BE%D1%81%D0%BE%D0%B2%D0%BE%D0%BC%D1%83_%D0%BF%D0%BE%D0%BB%D1%96" TargetMode="External"/><Relationship Id="rId5" Type="http://schemas.openxmlformats.org/officeDocument/2006/relationships/hyperlink" Target="https://uk.wikipedia.org/wiki/%D0%A1%D0%B5%D1%80%D0%B1%D0%B8" TargetMode="External"/><Relationship Id="rId10" Type="http://schemas.openxmlformats.org/officeDocument/2006/relationships/hyperlink" Target="https://uk.wikipedia.org/wiki/%D0%A5%D1%80%D0%B0%D0%BC" TargetMode="External"/><Relationship Id="rId4" Type="http://schemas.openxmlformats.org/officeDocument/2006/relationships/hyperlink" Target="https://uk.wikipedia.org/wiki/879" TargetMode="External"/><Relationship Id="rId9" Type="http://schemas.openxmlformats.org/officeDocument/2006/relationships/hyperlink" Target="https://uk.wikipedia.org/wiki/%D0%9C%D0%BE%D0%BD%D0%B0%D1%81%D1%82%D0%B8%D1%8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0%D1%80%D0%B0%D0%B1%D0%B8" TargetMode="External"/><Relationship Id="rId2" Type="http://schemas.openxmlformats.org/officeDocument/2006/relationships/hyperlink" Target="https://uk.wikipedia.org/wiki/%D0%A1%D0%B8%D0%BD%D1%82%D0%B5%D0%B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uk.wikipedia.org/wiki/187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0%D0%B5%D1%84%D0%B5%D1%80%D0%B5%D0%BD%D0%B4%D1%83%D0%BC" TargetMode="External"/><Relationship Id="rId2" Type="http://schemas.openxmlformats.org/officeDocument/2006/relationships/hyperlink" Target="https://uk.wikipedia.org/wiki/200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uk.wikipedia.org/wiki/%D0%9D%D0%B5%D0%B7%D0%B0%D0%BB%D0%B5%D0%B6%D0%BD%D1%96%D1%81%D1%82%D1%8C" TargetMode="External"/><Relationship Id="rId4" Type="http://schemas.openxmlformats.org/officeDocument/2006/relationships/hyperlink" Target="https://uk.wikipedia.org/wiki/%D0%A7%D0%BE%D1%80%D0%BD%D0%BE%D0%B3%D0%BE%D1%80%D1%96%D1%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Історія Сербії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www.albatrostours.net/images/oferti-Sarbia/belgrad-pristanishte+saborna-carkva-panoram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3585">
            <a:off x="8445680" y="2549840"/>
            <a:ext cx="3552105" cy="3271808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917" y="314529"/>
            <a:ext cx="3040083" cy="2203040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http://www.ambasadasrbije.kiev.ua/images/koto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93976">
            <a:off x="-1190376" y="3451614"/>
            <a:ext cx="4240661" cy="3333178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205" y="2649406"/>
            <a:ext cx="4335973" cy="420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4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418" y="281144"/>
            <a:ext cx="8911687" cy="86157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Давня історія</a:t>
            </a:r>
            <a:br>
              <a:rPr lang="uk-UA" sz="32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uk-UA" sz="3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uk-UA" sz="32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2634" y="1353787"/>
            <a:ext cx="6576352" cy="44743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dirty="0" smtClean="0"/>
              <a:t>	</a:t>
            </a:r>
          </a:p>
          <a:p>
            <a:pPr algn="just"/>
            <a:r>
              <a:rPr lang="uk-UA" sz="2400" b="1" dirty="0" smtClean="0"/>
              <a:t> </a:t>
            </a:r>
            <a:r>
              <a:rPr lang="uk-UA" sz="2400" b="1" dirty="0"/>
              <a:t>	</a:t>
            </a:r>
            <a:r>
              <a:rPr lang="uk-UA" sz="2800" b="1" dirty="0"/>
              <a:t>В </a:t>
            </a:r>
            <a:r>
              <a:rPr lang="en-US" sz="2800" b="1" dirty="0"/>
              <a:t>III </a:t>
            </a:r>
            <a:r>
              <a:rPr lang="uk-UA" sz="2800" b="1" dirty="0"/>
              <a:t>ст. до н. е. почалось римське завоювання цієї держави</a:t>
            </a:r>
            <a:r>
              <a:rPr lang="uk-UA" sz="2800" b="1" dirty="0" smtClean="0"/>
              <a:t>.</a:t>
            </a:r>
          </a:p>
          <a:p>
            <a:pPr marL="0" indent="0" algn="just">
              <a:buNone/>
            </a:pPr>
            <a:endParaRPr lang="uk-UA" sz="2800" b="1" dirty="0"/>
          </a:p>
          <a:p>
            <a:pPr algn="just"/>
            <a:r>
              <a:rPr lang="uk-UA" sz="2800" b="1" dirty="0"/>
              <a:t> 	За імператора Августа кордони імперії досягли міста </a:t>
            </a:r>
            <a:r>
              <a:rPr lang="uk-UA" sz="2800" b="1" dirty="0" err="1"/>
              <a:t>Сингидунума</a:t>
            </a:r>
            <a:r>
              <a:rPr lang="uk-UA" sz="2800" b="1" dirty="0"/>
              <a:t> (тепер — Белград).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90" y="1142721"/>
            <a:ext cx="4512624" cy="45236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41912" y="5498275"/>
            <a:ext cx="29925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Руїни </a:t>
            </a:r>
            <a:r>
              <a:rPr lang="ru-RU" b="1" dirty="0" err="1" smtClean="0"/>
              <a:t>римського</a:t>
            </a:r>
            <a:r>
              <a:rPr lang="ru-RU" b="1" dirty="0" smtClean="0"/>
              <a:t> палацу</a:t>
            </a:r>
          </a:p>
          <a:p>
            <a:pPr algn="ctr"/>
            <a:r>
              <a:rPr lang="ru-RU" b="1" dirty="0" smtClean="0"/>
              <a:t> в </a:t>
            </a:r>
            <a:r>
              <a:rPr lang="ru-RU" b="1" dirty="0" err="1" smtClean="0"/>
              <a:t>місті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err="1" smtClean="0"/>
              <a:t>Сремська</a:t>
            </a:r>
            <a:r>
              <a:rPr lang="ru-RU" b="1" dirty="0" smtClean="0"/>
              <a:t> </a:t>
            </a:r>
            <a:r>
              <a:rPr lang="ru-RU" b="1" dirty="0" err="1" smtClean="0"/>
              <a:t>Митровиця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178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5030" y="166256"/>
            <a:ext cx="10652166" cy="68876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Середньовіччя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45030" y="996287"/>
            <a:ext cx="10652166" cy="5254388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/>
              <a:t>Після поділу </a:t>
            </a:r>
            <a:r>
              <a:rPr lang="uk-UA" sz="2400" b="1" dirty="0">
                <a:hlinkClick r:id="rId2" tooltip="Римська Імперія"/>
              </a:rPr>
              <a:t>Римської імперії</a:t>
            </a:r>
            <a:r>
              <a:rPr lang="uk-UA" sz="2400" b="1" dirty="0"/>
              <a:t> територія Сербії стала частиною </a:t>
            </a:r>
            <a:r>
              <a:rPr lang="uk-UA" sz="2400" b="1" dirty="0" smtClean="0">
                <a:hlinkClick r:id="rId3" tooltip="Візантія"/>
              </a:rPr>
              <a:t>Візантії</a:t>
            </a:r>
            <a:r>
              <a:rPr lang="uk-UA" sz="2400" b="1" dirty="0" smtClean="0"/>
              <a:t>.</a:t>
            </a:r>
          </a:p>
          <a:p>
            <a:pPr algn="just"/>
            <a:r>
              <a:rPr lang="uk-UA" sz="2400" b="1" dirty="0" smtClean="0"/>
              <a:t>В </a:t>
            </a:r>
            <a:r>
              <a:rPr lang="uk-UA" sz="2400" b="1" dirty="0">
                <a:hlinkClick r:id="rId4" tooltip="879"/>
              </a:rPr>
              <a:t>879</a:t>
            </a:r>
            <a:r>
              <a:rPr lang="uk-UA" sz="2400" b="1" dirty="0"/>
              <a:t> році </a:t>
            </a:r>
            <a:r>
              <a:rPr lang="uk-UA" sz="2400" b="1" dirty="0">
                <a:hlinkClick r:id="rId5" tooltip="Серби"/>
              </a:rPr>
              <a:t>серби</a:t>
            </a:r>
            <a:r>
              <a:rPr lang="uk-UA" sz="2400" b="1" dirty="0"/>
              <a:t> прийняли </a:t>
            </a:r>
            <a:r>
              <a:rPr lang="uk-UA" sz="2400" b="1" dirty="0" smtClean="0">
                <a:hlinkClick r:id="rId6" tooltip="Православ'я"/>
              </a:rPr>
              <a:t>православ'я</a:t>
            </a:r>
            <a:r>
              <a:rPr lang="uk-UA" sz="2400" b="1" dirty="0" smtClean="0"/>
              <a:t>. </a:t>
            </a:r>
          </a:p>
          <a:p>
            <a:pPr algn="just"/>
            <a:r>
              <a:rPr lang="uk-UA" sz="2400" b="1" dirty="0" smtClean="0"/>
              <a:t>В </a:t>
            </a:r>
            <a:r>
              <a:rPr lang="uk-UA" sz="2400" b="1" dirty="0">
                <a:hlinkClick r:id="rId7" tooltip="1217"/>
              </a:rPr>
              <a:t>1217</a:t>
            </a:r>
            <a:r>
              <a:rPr lang="uk-UA" sz="2400" b="1" dirty="0"/>
              <a:t> році </a:t>
            </a:r>
            <a:r>
              <a:rPr lang="uk-UA" sz="2400" b="1" dirty="0" err="1"/>
              <a:t>виникло</a:t>
            </a:r>
            <a:r>
              <a:rPr lang="uk-UA" sz="2400" b="1" dirty="0"/>
              <a:t> </a:t>
            </a:r>
            <a:r>
              <a:rPr lang="uk-UA" sz="2400" b="1" dirty="0">
                <a:hlinkClick r:id="rId8" tooltip="Перше Сербське королівство"/>
              </a:rPr>
              <a:t>Перше Сербське </a:t>
            </a:r>
            <a:r>
              <a:rPr lang="uk-UA" sz="2400" b="1" dirty="0" smtClean="0">
                <a:hlinkClick r:id="rId8" tooltip="Перше Сербське королівство"/>
              </a:rPr>
              <a:t>королівство</a:t>
            </a:r>
            <a:r>
              <a:rPr lang="uk-UA" sz="2400" b="1" dirty="0" smtClean="0"/>
              <a:t>  і були </a:t>
            </a:r>
            <a:r>
              <a:rPr lang="uk-UA" sz="2400" b="1" dirty="0"/>
              <a:t>побудовані </a:t>
            </a:r>
            <a:r>
              <a:rPr lang="uk-UA" sz="2400" b="1" dirty="0" smtClean="0"/>
              <a:t>численні </a:t>
            </a:r>
            <a:r>
              <a:rPr lang="uk-UA" sz="2400" b="1" dirty="0"/>
              <a:t>православні </a:t>
            </a:r>
            <a:r>
              <a:rPr lang="uk-UA" sz="2400" b="1" dirty="0">
                <a:hlinkClick r:id="rId9" tooltip="Монастир"/>
              </a:rPr>
              <a:t>монастирі</a:t>
            </a:r>
            <a:r>
              <a:rPr lang="uk-UA" sz="2400" b="1" dirty="0"/>
              <a:t> та </a:t>
            </a:r>
            <a:r>
              <a:rPr lang="uk-UA" sz="2400" b="1" dirty="0" smtClean="0">
                <a:hlinkClick r:id="rId10" tooltip="Храм"/>
              </a:rPr>
              <a:t>храми</a:t>
            </a:r>
            <a:r>
              <a:rPr lang="uk-UA" sz="2400" b="1" dirty="0" smtClean="0"/>
              <a:t>.</a:t>
            </a:r>
          </a:p>
          <a:p>
            <a:pPr algn="just"/>
            <a:r>
              <a:rPr lang="uk-UA" sz="2400" b="1" dirty="0" smtClean="0"/>
              <a:t>Величезною </a:t>
            </a:r>
            <a:r>
              <a:rPr lang="uk-UA" sz="2400" b="1" dirty="0"/>
              <a:t>трагедією </a:t>
            </a:r>
            <a:r>
              <a:rPr lang="uk-UA" sz="2400" b="1" dirty="0" smtClean="0"/>
              <a:t>стала </a:t>
            </a:r>
            <a:r>
              <a:rPr lang="uk-UA" sz="2400" b="1" dirty="0">
                <a:hlinkClick r:id="rId11" tooltip="Битва на Косовому полі"/>
              </a:rPr>
              <a:t>битва на Косовому полі</a:t>
            </a:r>
            <a:r>
              <a:rPr lang="uk-UA" sz="2400" b="1" dirty="0"/>
              <a:t>, яка відбулась </a:t>
            </a:r>
            <a:r>
              <a:rPr lang="uk-UA" sz="2400" b="1" dirty="0" smtClean="0">
                <a:hlinkClick r:id="rId12" tooltip="1389"/>
              </a:rPr>
              <a:t>1389</a:t>
            </a:r>
            <a:r>
              <a:rPr lang="uk-UA" sz="2400" b="1" dirty="0" smtClean="0"/>
              <a:t> </a:t>
            </a:r>
            <a:r>
              <a:rPr lang="uk-UA" sz="2400" b="1" dirty="0"/>
              <a:t>року. </a:t>
            </a:r>
            <a:endParaRPr lang="uk-UA" sz="2400" b="1" dirty="0" smtClean="0"/>
          </a:p>
          <a:p>
            <a:pPr algn="just"/>
            <a:r>
              <a:rPr lang="uk-UA" sz="2400" b="1" dirty="0" smtClean="0"/>
              <a:t> Це </a:t>
            </a:r>
            <a:r>
              <a:rPr lang="uk-UA" sz="2400" b="1" dirty="0"/>
              <a:t>призвело до того, що Сербія на п'ять століть підпала під владу </a:t>
            </a:r>
            <a:r>
              <a:rPr lang="uk-UA" sz="2400" b="1" dirty="0">
                <a:hlinkClick r:id="rId13" tooltip="Османська імперія"/>
              </a:rPr>
              <a:t>Османської імперії</a:t>
            </a:r>
            <a:r>
              <a:rPr lang="uk-UA" sz="2400" b="1" dirty="0"/>
              <a:t>.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61983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26328" y="118754"/>
            <a:ext cx="8241476" cy="71251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Новий час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992687" y="831271"/>
            <a:ext cx="6775760" cy="586641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/>
              <a:t>За </a:t>
            </a:r>
            <a:r>
              <a:rPr lang="ru-RU" sz="2400" b="1" dirty="0" err="1"/>
              <a:t>цей</a:t>
            </a:r>
            <a:r>
              <a:rPr lang="ru-RU" sz="2400" b="1" dirty="0"/>
              <a:t> час </a:t>
            </a:r>
            <a:r>
              <a:rPr lang="ru-RU" sz="2400" b="1" dirty="0" err="1"/>
              <a:t>країна</a:t>
            </a:r>
            <a:r>
              <a:rPr lang="ru-RU" sz="2400" b="1" dirty="0"/>
              <a:t> пережила три великих </a:t>
            </a:r>
            <a:r>
              <a:rPr lang="ru-RU" sz="2400" b="1" dirty="0" err="1"/>
              <a:t>вторгнення</a:t>
            </a:r>
            <a:r>
              <a:rPr lang="ru-RU" sz="2400" b="1" dirty="0"/>
              <a:t> австро-</a:t>
            </a:r>
            <a:r>
              <a:rPr lang="ru-RU" sz="2400" b="1" dirty="0" err="1"/>
              <a:t>угорської</a:t>
            </a:r>
            <a:r>
              <a:rPr lang="ru-RU" sz="2400" b="1" dirty="0"/>
              <a:t> </a:t>
            </a:r>
            <a:r>
              <a:rPr lang="ru-RU" sz="2400" b="1" dirty="0" err="1" smtClean="0"/>
              <a:t>армії</a:t>
            </a:r>
            <a:r>
              <a:rPr lang="ru-RU" sz="2400" b="1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err="1" smtClean="0"/>
              <a:t>Відбувався</a:t>
            </a:r>
            <a:r>
              <a:rPr lang="ru-RU" sz="2400" b="1" dirty="0" smtClean="0"/>
              <a:t> </a:t>
            </a:r>
            <a:r>
              <a:rPr lang="ru-RU" sz="2400" b="1" dirty="0">
                <a:hlinkClick r:id="rId2" tooltip="Синтез"/>
              </a:rPr>
              <a:t>синтез</a:t>
            </a:r>
            <a:r>
              <a:rPr lang="ru-RU" sz="2400" b="1" dirty="0"/>
              <a:t> </a:t>
            </a:r>
            <a:r>
              <a:rPr lang="ru-RU" sz="2400" b="1" dirty="0" err="1"/>
              <a:t>слов'янських</a:t>
            </a:r>
            <a:r>
              <a:rPr lang="ru-RU" sz="2400" b="1" dirty="0"/>
              <a:t>, </a:t>
            </a:r>
            <a:r>
              <a:rPr lang="ru-RU" sz="2400" b="1" dirty="0" err="1"/>
              <a:t>візантійських</a:t>
            </a:r>
            <a:r>
              <a:rPr lang="ru-RU" sz="2400" b="1" dirty="0"/>
              <a:t>, </a:t>
            </a:r>
            <a:r>
              <a:rPr lang="ru-RU" sz="2400" b="1" dirty="0" err="1"/>
              <a:t>османських</a:t>
            </a:r>
            <a:r>
              <a:rPr lang="ru-RU" sz="2400" b="1" dirty="0"/>
              <a:t> та </a:t>
            </a:r>
            <a:r>
              <a:rPr lang="ru-RU" sz="2400" b="1" dirty="0" err="1">
                <a:hlinkClick r:id="rId3" tooltip="Араби"/>
              </a:rPr>
              <a:t>арабських</a:t>
            </a:r>
            <a:r>
              <a:rPr lang="ru-RU" sz="2400" b="1" dirty="0"/>
              <a:t> </a:t>
            </a:r>
            <a:r>
              <a:rPr lang="ru-RU" sz="2400" b="1" dirty="0" err="1"/>
              <a:t>культурних</a:t>
            </a:r>
            <a:r>
              <a:rPr lang="ru-RU" sz="2400" b="1" dirty="0"/>
              <a:t> </a:t>
            </a:r>
            <a:r>
              <a:rPr lang="ru-RU" sz="2400" b="1" dirty="0" err="1"/>
              <a:t>традицій</a:t>
            </a:r>
            <a:r>
              <a:rPr lang="ru-RU" sz="2400" b="1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uk-UA" sz="2400" b="1" dirty="0" smtClean="0"/>
              <a:t>Повної </a:t>
            </a:r>
            <a:r>
              <a:rPr lang="uk-UA" sz="2400" b="1" dirty="0"/>
              <a:t>незалежності Сербії вдалось домогтись в </a:t>
            </a:r>
            <a:r>
              <a:rPr lang="uk-UA" sz="2400" b="1" dirty="0">
                <a:hlinkClick r:id="rId4" tooltip="1878"/>
              </a:rPr>
              <a:t>1878</a:t>
            </a:r>
            <a:r>
              <a:rPr lang="uk-UA" sz="2400" b="1" dirty="0"/>
              <a:t> </a:t>
            </a:r>
            <a:r>
              <a:rPr lang="uk-UA" sz="2400" b="1" dirty="0" smtClean="0"/>
              <a:t>році</a:t>
            </a:r>
            <a:endParaRPr lang="uk-UA" sz="2400" b="1" dirty="0"/>
          </a:p>
        </p:txBody>
      </p:sp>
      <p:pic>
        <p:nvPicPr>
          <p:cNvPr id="3074" name="Picture 2" descr="https://upload.wikimedia.org/wikipedia/commons/thumb/a/a6/Serbia02.png/250px-Serbia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642" y="1258783"/>
            <a:ext cx="4132613" cy="484513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5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564" y="166256"/>
            <a:ext cx="9177049" cy="665018"/>
          </a:xfrm>
        </p:spPr>
        <p:txBody>
          <a:bodyPr/>
          <a:lstStyle/>
          <a:p>
            <a:pPr algn="ctr"/>
            <a:r>
              <a:rPr lang="uk-UA" b="1" dirty="0"/>
              <a:t>Новітній час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2629" y="1140030"/>
            <a:ext cx="7053941" cy="4868883"/>
          </a:xfrm>
        </p:spPr>
        <p:txBody>
          <a:bodyPr>
            <a:noAutofit/>
          </a:bodyPr>
          <a:lstStyle/>
          <a:p>
            <a:pPr lvl="0" algn="just">
              <a:buClr>
                <a:srgbClr val="A53010"/>
              </a:buClr>
            </a:pP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 агресії Австро-Угорської імперії проти Сербії почалась Перша світова війна. </a:t>
            </a:r>
            <a:endParaRPr lang="uk-UA" sz="24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just">
              <a:buClr>
                <a:srgbClr val="A53010"/>
              </a:buClr>
            </a:pPr>
            <a:endParaRPr lang="uk-UA" sz="24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just">
              <a:buClr>
                <a:srgbClr val="A53010"/>
              </a:buClr>
            </a:pPr>
            <a:r>
              <a:rPr lang="uk-UA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Після </a:t>
            </a: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її закінчення Хорватія та Словенія об'єднались з Сербією, Чорногорією та Македонією в єдине </a:t>
            </a:r>
            <a:r>
              <a:rPr lang="uk-UA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Королівство, на </a:t>
            </a: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чолі якого стояв король Сербії</a:t>
            </a:r>
            <a:r>
              <a:rPr lang="uk-UA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marL="0" lvl="0" indent="0" algn="just">
              <a:buClr>
                <a:srgbClr val="A53010"/>
              </a:buClr>
              <a:buNone/>
            </a:pPr>
            <a:endParaRPr lang="uk-UA" sz="24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>
              <a:buClr>
                <a:srgbClr val="A53010"/>
              </a:buClr>
            </a:pPr>
            <a:r>
              <a:rPr lang="uk-UA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 </a:t>
            </a: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1945 році Югославія була </a:t>
            </a:r>
            <a:r>
              <a:rPr lang="uk-UA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проголошена </a:t>
            </a: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федеративною </a:t>
            </a:r>
            <a:r>
              <a:rPr lang="uk-UA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республікою</a:t>
            </a: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,</a:t>
            </a:r>
            <a:r>
              <a:rPr lang="uk-UA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об'єднавчою </a:t>
            </a:r>
            <a:r>
              <a:rPr lang="uk-UA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частиною якої завжди була </a:t>
            </a:r>
            <a:r>
              <a:rPr lang="uk-UA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Сербія.</a:t>
            </a:r>
            <a:endParaRPr lang="uk-UA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just">
              <a:buClr>
                <a:srgbClr val="A53010"/>
              </a:buClr>
            </a:pPr>
            <a:endParaRPr lang="uk-UA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A53010"/>
              </a:buClr>
              <a:buNone/>
            </a:pPr>
            <a:endParaRPr lang="uk-UA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2" y="1140030"/>
            <a:ext cx="4376057" cy="518557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14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1673" y="279726"/>
            <a:ext cx="8911687" cy="1280890"/>
          </a:xfrm>
        </p:spPr>
        <p:txBody>
          <a:bodyPr/>
          <a:lstStyle/>
          <a:p>
            <a:pPr algn="ctr"/>
            <a:r>
              <a:rPr lang="uk-UA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Новітній час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5015" y="1163782"/>
            <a:ext cx="5312168" cy="4747439"/>
          </a:xfrm>
        </p:spPr>
        <p:txBody>
          <a:bodyPr>
            <a:normAutofit/>
          </a:bodyPr>
          <a:lstStyle/>
          <a:p>
            <a:pPr lvl="0" algn="just">
              <a:buClr>
                <a:srgbClr val="A53010"/>
              </a:buClr>
            </a:pPr>
            <a:r>
              <a:rPr lang="uk-UA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В 1991 році розпочався розпад Югославської федерації. </a:t>
            </a:r>
            <a:endParaRPr lang="uk-UA" sz="28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just">
              <a:buClr>
                <a:srgbClr val="A53010"/>
              </a:buClr>
            </a:pPr>
            <a:r>
              <a:rPr lang="uk-UA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Країна </a:t>
            </a:r>
            <a:r>
              <a:rPr lang="uk-UA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була втягнена в затяжний військовий конфлікт, в </a:t>
            </a:r>
            <a:r>
              <a:rPr lang="uk-UA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результаті якого </a:t>
            </a:r>
            <a:r>
              <a:rPr lang="uk-UA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утворилась союзна держава Сербія та Чорногорія.</a:t>
            </a:r>
          </a:p>
          <a:p>
            <a:endParaRPr lang="uk-UA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66" y="878774"/>
            <a:ext cx="5047013" cy="528451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42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79775" y="457200"/>
            <a:ext cx="8912225" cy="76517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Сучасність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686426" y="1222375"/>
            <a:ext cx="6177024" cy="5356225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 </a:t>
            </a:r>
            <a:r>
              <a:rPr lang="ru-RU" sz="2800" b="1" dirty="0">
                <a:hlinkClick r:id="rId2" tooltip="2006"/>
              </a:rPr>
              <a:t>2006</a:t>
            </a:r>
            <a:r>
              <a:rPr lang="ru-RU" sz="2800" b="1" dirty="0"/>
              <a:t> року в </a:t>
            </a:r>
            <a:r>
              <a:rPr lang="ru-RU" sz="2800" b="1" dirty="0" err="1"/>
              <a:t>результаті</a:t>
            </a:r>
            <a:r>
              <a:rPr lang="ru-RU" sz="2800" b="1" dirty="0"/>
              <a:t> </a:t>
            </a:r>
            <a:r>
              <a:rPr lang="ru-RU" sz="2800" b="1" dirty="0">
                <a:hlinkClick r:id="rId3" tooltip="Референдум"/>
              </a:rPr>
              <a:t>референдуму</a:t>
            </a:r>
            <a:r>
              <a:rPr lang="ru-RU" sz="2800" b="1" dirty="0"/>
              <a:t> </a:t>
            </a:r>
            <a:r>
              <a:rPr lang="ru-RU" sz="2800" b="1" dirty="0" err="1">
                <a:hlinkClick r:id="rId4" tooltip="Чорногорія"/>
              </a:rPr>
              <a:t>Чорногорія</a:t>
            </a:r>
            <a:r>
              <a:rPr lang="ru-RU" sz="2800" b="1" dirty="0"/>
              <a:t> </a:t>
            </a:r>
            <a:r>
              <a:rPr lang="ru-RU" sz="2800" b="1" dirty="0" err="1"/>
              <a:t>оголосила</a:t>
            </a:r>
            <a:r>
              <a:rPr lang="ru-RU" sz="2800" b="1" dirty="0"/>
              <a:t> про свою </a:t>
            </a:r>
            <a:r>
              <a:rPr lang="ru-RU" sz="2800" b="1" dirty="0" err="1">
                <a:hlinkClick r:id="rId5" tooltip="Незалежність"/>
              </a:rPr>
              <a:t>незалежність</a:t>
            </a:r>
            <a:r>
              <a:rPr lang="ru-RU" sz="2800" b="1" dirty="0" smtClean="0"/>
              <a:t>.</a:t>
            </a:r>
          </a:p>
          <a:p>
            <a:pPr marL="0" indent="0" algn="just">
              <a:buNone/>
            </a:pPr>
            <a:endParaRPr lang="ru-RU" sz="2800" b="1" dirty="0" smtClean="0"/>
          </a:p>
          <a:p>
            <a:pPr algn="just"/>
            <a:r>
              <a:rPr lang="ru-RU" sz="2800" b="1" dirty="0" err="1" smtClean="0"/>
              <a:t>Останнім</a:t>
            </a:r>
            <a:r>
              <a:rPr lang="ru-RU" sz="2800" b="1" dirty="0" smtClean="0"/>
              <a:t> </a:t>
            </a:r>
            <a:r>
              <a:rPr lang="ru-RU" sz="2800" b="1" dirty="0"/>
              <a:t>часом </a:t>
            </a:r>
            <a:r>
              <a:rPr lang="ru-RU" sz="2800" b="1" dirty="0" err="1"/>
              <a:t>Сербії</a:t>
            </a:r>
            <a:r>
              <a:rPr lang="ru-RU" sz="2800" b="1" dirty="0"/>
              <a:t> </a:t>
            </a:r>
            <a:r>
              <a:rPr lang="ru-RU" sz="2800" b="1" dirty="0" err="1"/>
              <a:t>нарешті</a:t>
            </a:r>
            <a:r>
              <a:rPr lang="ru-RU" sz="2800" b="1" dirty="0"/>
              <a:t> вдалось </a:t>
            </a:r>
            <a:r>
              <a:rPr lang="ru-RU" sz="2800" b="1" dirty="0" err="1"/>
              <a:t>подолати</a:t>
            </a:r>
            <a:r>
              <a:rPr lang="ru-RU" sz="2800" b="1" dirty="0"/>
              <a:t> </a:t>
            </a:r>
            <a:r>
              <a:rPr lang="ru-RU" sz="2800" b="1" dirty="0" err="1"/>
              <a:t>наслідки</a:t>
            </a:r>
            <a:r>
              <a:rPr lang="ru-RU" sz="2800" b="1" dirty="0"/>
              <a:t> </a:t>
            </a:r>
            <a:r>
              <a:rPr lang="ru-RU" sz="2800" b="1" dirty="0" err="1"/>
              <a:t>війн</a:t>
            </a:r>
            <a:r>
              <a:rPr lang="ru-RU" sz="2800" b="1" dirty="0"/>
              <a:t>, </a:t>
            </a:r>
            <a:r>
              <a:rPr lang="ru-RU" sz="2800" b="1" dirty="0" smtClean="0"/>
              <a:t>та </a:t>
            </a:r>
            <a:r>
              <a:rPr lang="ru-RU" sz="2800" b="1" dirty="0" err="1"/>
              <a:t>внутрішні</a:t>
            </a:r>
            <a:r>
              <a:rPr lang="ru-RU" sz="2800" b="1" dirty="0"/>
              <a:t> </a:t>
            </a:r>
            <a:r>
              <a:rPr lang="ru-RU" sz="2800" b="1" dirty="0" err="1"/>
              <a:t>громадянські</a:t>
            </a:r>
            <a:r>
              <a:rPr lang="ru-RU" sz="2800" b="1" dirty="0"/>
              <a:t> </a:t>
            </a:r>
            <a:r>
              <a:rPr lang="ru-RU" sz="2800" b="1" dirty="0" err="1"/>
              <a:t>проблеми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marL="0" indent="0" algn="just">
              <a:buNone/>
            </a:pPr>
            <a:endParaRPr lang="ru-RU" sz="2800" b="1" dirty="0" smtClean="0"/>
          </a:p>
          <a:p>
            <a:pPr algn="just"/>
            <a:endParaRPr lang="uk-UA" sz="2800" dirty="0"/>
          </a:p>
        </p:txBody>
      </p:sp>
      <p:pic>
        <p:nvPicPr>
          <p:cNvPr id="6146" name="Picture 2" descr="https://upload.wikimedia.org/wikipedia/commons/thumb/d/d8/Kosovo_position_within_Serbia_RUS.PNG/220px-Kosovo_position_within_Serbia_RU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847" y="1222375"/>
            <a:ext cx="4127170" cy="453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4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104</TotalTime>
  <Words>217</Words>
  <Application>Microsoft Office PowerPoint</Application>
  <PresentationFormat>Широкоэкранный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Легкий дым</vt:lpstr>
      <vt:lpstr>Історія Сербії</vt:lpstr>
      <vt:lpstr>Давня історія  </vt:lpstr>
      <vt:lpstr>Середньовіччя </vt:lpstr>
      <vt:lpstr>Новий час </vt:lpstr>
      <vt:lpstr>Новітній час</vt:lpstr>
      <vt:lpstr>Новітній час</vt:lpstr>
      <vt:lpstr>Сучасність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Сербії</dc:title>
  <dc:creator>Admin</dc:creator>
  <cp:lastModifiedBy>admin</cp:lastModifiedBy>
  <cp:revision>30</cp:revision>
  <dcterms:created xsi:type="dcterms:W3CDTF">2016-04-24T13:45:10Z</dcterms:created>
  <dcterms:modified xsi:type="dcterms:W3CDTF">2016-06-22T08:00:43Z</dcterms:modified>
</cp:coreProperties>
</file>