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8" r:id="rId9"/>
    <p:sldId id="270" r:id="rId10"/>
    <p:sldId id="271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0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33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587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3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0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5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6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1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8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1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8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2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4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4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1045-D1C5-46C6-AD56-61709183744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AC8697-90A1-44D9-8BDC-9B7A3EC85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0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1063" y="655094"/>
            <a:ext cx="9143549" cy="2347413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>Образи –</a:t>
            </a:r>
            <a:r>
              <a:rPr lang="en-US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> </a:t>
            </a:r>
            <a:r>
              <a:rPr lang="uk-UA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>символи </a:t>
            </a:r>
            <a:r>
              <a:rPr lang="uk-UA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оповідання «</a:t>
            </a:r>
            <a:r>
              <a:rPr lang="uk-UA" alt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Дамаскін</a:t>
            </a:r>
            <a:r>
              <a:rPr lang="uk-UA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»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</a:br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/>
            </a:r>
            <a:b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>Інтерпретація </a:t>
            </a:r>
            <a:r>
              <a:rPr lang="uk-UA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твору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book_bw_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57" y="3561004"/>
            <a:ext cx="4216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42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925" y="218364"/>
            <a:ext cx="9402857" cy="1563806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Образ нареченого </a:t>
            </a:r>
            <a:r>
              <a:rPr lang="uk-UA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Атилії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5021" y="1219200"/>
            <a:ext cx="7942546" cy="5167952"/>
          </a:xfrm>
        </p:spPr>
        <p:txBody>
          <a:bodyPr>
            <a:normAutofit/>
          </a:bodyPr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Атилія вже має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нареченого.Це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поручник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Александар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, видний панич з хорошої родини, батько його був генералом на російській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службі,але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вони нашого роду. Зараз жених служить у якогось прелата у Верхній Австрії.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Вона не могла бачити, що рука її </a:t>
            </a:r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нареченого 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мала під рукавичкою замість указівного пальця срібний наперсток.</a:t>
            </a:r>
            <a:endParaRPr lang="ru-RU" altLang="ru-RU" sz="2400" b="1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5" name="Picture 7" descr="дани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3" y="1219200"/>
            <a:ext cx="3151448" cy="3960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6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322" y="518153"/>
            <a:ext cx="9758149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002060"/>
                </a:solidFill>
                <a:latin typeface="Verdana"/>
              </a:rPr>
              <a:t>Висновок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Образи-характери 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героїв твору змінюються із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зміною розташування частин оповідання.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Милорад</a:t>
            </a: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Павич дає можливість читачеві самому обирати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шлях до власного розуміння буття. Життя – це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накопичення матеріальних благ, чи це пошук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духовності, будування храму в душі людини?</a:t>
            </a:r>
            <a:endParaRPr lang="ru-RU" altLang="ru-RU" sz="2400" b="1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3" name="Picture 6" descr="корабл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87" y="3811873"/>
            <a:ext cx="5184775" cy="288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1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301" y="382137"/>
            <a:ext cx="9075311" cy="968991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Розгадування </a:t>
            </a:r>
            <a:r>
              <a:rPr lang="uk-UA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символів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573" y="1351127"/>
            <a:ext cx="9102606" cy="4055127"/>
          </a:xfrm>
        </p:spPr>
        <p:txBody>
          <a:bodyPr>
            <a:normAutofit/>
          </a:bodyPr>
          <a:lstStyle/>
          <a:p>
            <a:pPr algn="just"/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М.Павич 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викликає певні часові асоціації. Історичне тло оповідання – 18 ст., закінчення війни між Австрійською та Османською імперіями на території Сербії</a:t>
            </a:r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.</a:t>
            </a:r>
          </a:p>
          <a:p>
            <a:pPr algn="just"/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 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Павич натякає на війну у Югославії 1999 року, руйнування Белграда і потребу у його відновленні. </a:t>
            </a:r>
            <a:endParaRPr lang="uk-UA" altLang="ru-RU" sz="2400" b="1" dirty="0" smtClean="0">
              <a:solidFill>
                <a:srgbClr val="002060"/>
              </a:solidFill>
              <a:latin typeface="Verdana"/>
            </a:endParaRPr>
          </a:p>
          <a:p>
            <a:pPr algn="just"/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Таким 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чином письменник узагальнює тему війни-відбудови. Війна та будівництво провідні </a:t>
            </a:r>
            <a:r>
              <a:rPr lang="uk-UA" altLang="ru-RU" sz="2400" b="1" dirty="0" smtClean="0">
                <a:solidFill>
                  <a:srgbClr val="002060"/>
                </a:solidFill>
                <a:latin typeface="Verdana"/>
              </a:rPr>
              <a:t>лейтмотиви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оповідання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427" y="368490"/>
            <a:ext cx="8925185" cy="972947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Герої оповідання </a:t>
            </a:r>
            <a:r>
              <a:rPr lang="uk-UA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«</a:t>
            </a:r>
            <a:r>
              <a:rPr lang="uk-UA" alt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Дамаскин</a:t>
            </a:r>
            <a:r>
              <a:rPr lang="uk-UA" altLang="ru-RU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»</a:t>
            </a:r>
            <a:endParaRPr lang="ru-RU" b="1" dirty="0"/>
          </a:p>
        </p:txBody>
      </p:sp>
      <p:sp>
        <p:nvSpPr>
          <p:cNvPr id="4" name="Oval 52"/>
          <p:cNvSpPr>
            <a:spLocks noChangeArrowheads="1"/>
          </p:cNvSpPr>
          <p:nvPr/>
        </p:nvSpPr>
        <p:spPr bwMode="auto">
          <a:xfrm>
            <a:off x="4835524" y="902589"/>
            <a:ext cx="2211388" cy="1622246"/>
          </a:xfrm>
          <a:prstGeom prst="ellipse">
            <a:avLst/>
          </a:prstGeom>
          <a:solidFill>
            <a:srgbClr val="EDFAD2"/>
          </a:solidFill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Пан </a:t>
            </a:r>
            <a:r>
              <a:rPr kumimoji="0" lang="uk-UA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Николич</a:t>
            </a:r>
            <a:endParaRPr kumimoji="0" lang="uk-UA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фон Рудна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5" name="Oval 50"/>
          <p:cNvSpPr>
            <a:spLocks noChangeArrowheads="1"/>
          </p:cNvSpPr>
          <p:nvPr/>
        </p:nvSpPr>
        <p:spPr bwMode="auto">
          <a:xfrm>
            <a:off x="2101755" y="2524835"/>
            <a:ext cx="2313296" cy="2071091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Будівничий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палацу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Йован</a:t>
            </a:r>
            <a:endParaRPr kumimoji="0" lang="uk-UA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Дамаскин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8" name="Oval 53"/>
          <p:cNvSpPr>
            <a:spLocks noChangeArrowheads="1"/>
          </p:cNvSpPr>
          <p:nvPr/>
        </p:nvSpPr>
        <p:spPr bwMode="auto">
          <a:xfrm>
            <a:off x="7342496" y="2524835"/>
            <a:ext cx="2361062" cy="1928331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Будівничий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храму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Йован</a:t>
            </a:r>
            <a:endParaRPr kumimoji="0" lang="uk-UA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Лествичник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9" name="Oval 51"/>
          <p:cNvSpPr>
            <a:spLocks noChangeArrowheads="1"/>
          </p:cNvSpPr>
          <p:nvPr/>
        </p:nvSpPr>
        <p:spPr bwMode="auto">
          <a:xfrm>
            <a:off x="4531057" y="4872251"/>
            <a:ext cx="2515855" cy="1869863"/>
          </a:xfrm>
          <a:prstGeom prst="ellipse">
            <a:avLst/>
          </a:prstGeom>
          <a:solidFill>
            <a:srgbClr val="EDFAD2"/>
          </a:solidFill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Наречений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Александер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auto">
          <a:xfrm>
            <a:off x="4415051" y="2688608"/>
            <a:ext cx="2852381" cy="2497541"/>
          </a:xfrm>
          <a:prstGeom prst="star4">
            <a:avLst>
              <a:gd name="adj" fmla="val 17418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 rot="10800000" flipH="1" flipV="1">
            <a:off x="5240739" y="3612371"/>
            <a:ext cx="1241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</a:rPr>
              <a:t>Атилія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5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33638" y="258763"/>
            <a:ext cx="9758362" cy="1646237"/>
          </a:xfrm>
        </p:spPr>
        <p:txBody>
          <a:bodyPr>
            <a:normAutofit fontScale="90000"/>
          </a:bodyPr>
          <a:lstStyle/>
          <a:p>
            <a:pPr algn="just"/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Обравши для свого героя цитатне </a:t>
            </a:r>
            <a:r>
              <a:rPr lang="uk-UA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ім</a:t>
            </a:r>
            <a:r>
              <a:rPr lang="en-US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’</a:t>
            </a: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я</a:t>
            </a:r>
            <a:b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</a:b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християнського діяча </a:t>
            </a:r>
            <a:r>
              <a:rPr lang="uk-UA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8ст., </a:t>
            </a: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через алюзію автор викликає в уяві </a:t>
            </a:r>
            <a:r>
              <a:rPr lang="uk-UA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хронотоп</a:t>
            </a: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Візантії</a:t>
            </a:r>
            <a:b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svprpIoannDomask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89" y="1651378"/>
            <a:ext cx="36734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VergineTricher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10" y="1651379"/>
            <a:ext cx="351560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3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57538" y="177800"/>
            <a:ext cx="9034462" cy="1576388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Літературний образ </a:t>
            </a:r>
            <a:r>
              <a:rPr lang="uk-UA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Йована</a:t>
            </a:r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</a:t>
            </a:r>
            <a:r>
              <a:rPr lang="uk-UA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Дамаскина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657600" y="1528548"/>
            <a:ext cx="8011236" cy="4137641"/>
          </a:xfrm>
        </p:spPr>
        <p:txBody>
          <a:bodyPr>
            <a:normAutofit fontScale="92500" lnSpcReduction="2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Один дістав </a:t>
            </a:r>
            <a:r>
              <a:rPr lang="uk-UA" altLang="ru-RU" sz="2800" b="1" dirty="0" err="1">
                <a:solidFill>
                  <a:srgbClr val="002060"/>
                </a:solidFill>
                <a:latin typeface="Verdana"/>
              </a:rPr>
              <a:t>ім</a:t>
            </a:r>
            <a:r>
              <a:rPr lang="en-US" altLang="ru-RU" sz="2800" b="1" dirty="0">
                <a:solidFill>
                  <a:srgbClr val="002060"/>
                </a:solidFill>
                <a:latin typeface="Verdana"/>
              </a:rPr>
              <a:t>’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я за </a:t>
            </a:r>
            <a:r>
              <a:rPr lang="uk-UA" altLang="ru-RU" sz="2800" b="1" dirty="0" err="1">
                <a:solidFill>
                  <a:srgbClr val="002060"/>
                </a:solidFill>
                <a:latin typeface="Verdana"/>
              </a:rPr>
              <a:t>Йованом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uk-UA" altLang="ru-RU" sz="2800" b="1" dirty="0" err="1">
                <a:solidFill>
                  <a:srgbClr val="002060"/>
                </a:solidFill>
                <a:latin typeface="Verdana"/>
              </a:rPr>
              <a:t>Дамаскином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, який будував храми в серцях людей, тому й звуть його </a:t>
            </a:r>
            <a:r>
              <a:rPr lang="uk-UA" altLang="ru-RU" sz="2800" b="1" dirty="0" err="1">
                <a:solidFill>
                  <a:srgbClr val="002060"/>
                </a:solidFill>
                <a:latin typeface="Verdana"/>
              </a:rPr>
              <a:t>Дамаскин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uk-UA" altLang="ru-RU" sz="2800" b="1" dirty="0">
              <a:solidFill>
                <a:srgbClr val="002060"/>
              </a:solidFill>
              <a:latin typeface="Verdana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altLang="ru-RU" sz="2800" b="1" dirty="0" err="1">
                <a:solidFill>
                  <a:srgbClr val="002060"/>
                </a:solidFill>
                <a:latin typeface="Verdana"/>
              </a:rPr>
              <a:t>Дамаскин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 умів зводити найліпші будинки.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uk-UA" altLang="ru-RU" sz="2800" b="1" dirty="0">
              <a:solidFill>
                <a:srgbClr val="002060"/>
              </a:solidFill>
              <a:latin typeface="Verdana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altLang="ru-RU" sz="2800" b="1" dirty="0" err="1">
                <a:solidFill>
                  <a:srgbClr val="002060"/>
                </a:solidFill>
                <a:latin typeface="Verdana"/>
              </a:rPr>
              <a:t>Дамаскин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</a:rPr>
              <a:t> був гарний, але лівша, із міцними литками й цупкою чорною бородою з золотою защіпкою.</a:t>
            </a:r>
            <a:endParaRPr lang="ru-RU" altLang="ru-RU" sz="2800" b="1" dirty="0">
              <a:solidFill>
                <a:srgbClr val="002060"/>
              </a:solidFill>
              <a:latin typeface="Verdana"/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гольбейн куп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132764"/>
            <a:ext cx="3425588" cy="4533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3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3525" y="423863"/>
            <a:ext cx="9388475" cy="1481137"/>
          </a:xfrm>
        </p:spPr>
        <p:txBody>
          <a:bodyPr/>
          <a:lstStyle/>
          <a:p>
            <a:pPr algn="ctr"/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Монах Іоанн </a:t>
            </a:r>
            <a:r>
              <a:rPr lang="uk-UA" alt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Лествичник</a:t>
            </a: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, автор </a:t>
            </a:r>
            <a:b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</a:b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духовної книги </a:t>
            </a:r>
            <a:r>
              <a:rPr lang="uk-UA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«</a:t>
            </a:r>
            <a:r>
              <a:rPr lang="uk-UA" alt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Лествиця</a:t>
            </a:r>
            <a:r>
              <a:rPr lang="uk-UA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1401124367_ioann-lestvichni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45" y="1560197"/>
            <a:ext cx="38449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adder_of_divine_ascent_sinai_12th_cent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58" y="1560197"/>
            <a:ext cx="3656864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8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79775" y="433388"/>
            <a:ext cx="8912225" cy="795337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Літературний образ </a:t>
            </a:r>
            <a:r>
              <a:rPr lang="uk-UA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Лествичника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3548418" y="1091821"/>
            <a:ext cx="8488908" cy="4806382"/>
          </a:xfrm>
        </p:spPr>
        <p:txBody>
          <a:bodyPr>
            <a:noAutofit/>
          </a:bodyPr>
          <a:lstStyle/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А інший за церковним отцем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Йованом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Лествичником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, що робив драбини до неба,…був управний у зведенні церков.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Один з будівничих був старий,  пере -ляканий чоловічок, короткорукий і такий мовчун,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що,коли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його примушу вали  заговорити, рот його  ляскав, наче риб</a:t>
            </a:r>
            <a:r>
              <a:rPr lang="en-US" altLang="ru-RU" sz="2400" b="1" dirty="0">
                <a:solidFill>
                  <a:srgbClr val="002060"/>
                </a:solidFill>
                <a:latin typeface="Verdana"/>
              </a:rPr>
              <a:t>’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ячий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пухир.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Бо немає вдалого будівництва без таємниць, ані справжнього Храму без дива.</a:t>
            </a: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lvl="0" algn="just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-Третій храм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Йован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завжди будує на небі.</a:t>
            </a:r>
            <a:endParaRPr lang="ru-RU" altLang="ru-RU" sz="2400" b="1" dirty="0">
              <a:solidFill>
                <a:srgbClr val="002060"/>
              </a:solidFill>
              <a:latin typeface="Verdana"/>
            </a:endParaRP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Portrait-of-an-Old-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" y="1228725"/>
            <a:ext cx="2951163" cy="4011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61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764" y="477672"/>
            <a:ext cx="1016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Літературний образ </a:t>
            </a:r>
            <a:r>
              <a:rPr kumimoji="0" lang="uk-UA" alt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Николича</a:t>
            </a:r>
            <a:r>
              <a:rPr kumimoji="0" lang="uk-UA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 фон Рудна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6909" y="1077956"/>
            <a:ext cx="8024882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Пан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Николич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фон Рудна був лицарем Золотого Руна, попечителем сербських шкіл в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Осієку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й суддею…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У приватному житті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Николич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був уразливою людиною –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пянів,тільки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-но помічав чарку, гладшав тільки-но бачив більше двох страв на столі.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Мав дочку на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ім</a:t>
            </a:r>
            <a:r>
              <a:rPr lang="en-US" altLang="ru-RU" sz="2400" b="1" dirty="0">
                <a:solidFill>
                  <a:srgbClr val="002060"/>
                </a:solidFill>
                <a:latin typeface="Verdana"/>
              </a:rPr>
              <a:t>’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я Атилія, яку віддав у навчання, наче сина.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uk-UA" altLang="ru-RU" sz="2400" b="1" dirty="0">
              <a:solidFill>
                <a:srgbClr val="002060"/>
              </a:solidFill>
              <a:latin typeface="Verdana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-  Пан і уявити не міг двох майстрів,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  які б не були заклятими ворогами</a:t>
            </a:r>
            <a:endParaRPr lang="ru-RU" altLang="ru-RU" sz="2400" b="1" dirty="0">
              <a:solidFill>
                <a:srgbClr val="002060"/>
              </a:solidFill>
              <a:latin typeface="Verdana"/>
            </a:endParaRPr>
          </a:p>
        </p:txBody>
      </p:sp>
      <p:pic>
        <p:nvPicPr>
          <p:cNvPr id="4" name="Picture 5" descr="ру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4538510"/>
            <a:ext cx="3452885" cy="217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никол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1062447"/>
            <a:ext cx="3111690" cy="3332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1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189863" y="981075"/>
            <a:ext cx="7260008" cy="52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Молода панночка з </a:t>
            </a:r>
            <a:r>
              <a:rPr kumimoji="0" lang="uk-UA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родуНиколичів</a:t>
            </a: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увірвалася в свої 15років на </a:t>
            </a:r>
            <a:r>
              <a:rPr kumimoji="0" lang="uk-UA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щоможливо</a:t>
            </a: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найбільш швидкості із </a:t>
            </a:r>
            <a:r>
              <a:rPr kumimoji="0" lang="uk-UA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Орфелиновим</a:t>
            </a: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“ Вічним календарем” під пахвою та з відчуттям </a:t>
            </a:r>
            <a:r>
              <a:rPr kumimoji="0" lang="uk-UA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того,що</a:t>
            </a: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час стоїть на місці.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Вона носила сукні за віденським кроєм- високо підперезані й укриті тонким гаптованим павутинням…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 Усі твої справи я мушу закінчувати сама.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38184" y="378451"/>
            <a:ext cx="8911687" cy="890791"/>
          </a:xfrm>
        </p:spPr>
        <p:txBody>
          <a:bodyPr/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Образ </a:t>
            </a:r>
            <a:r>
              <a:rPr lang="uk-UA" alt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Атилії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лопухина 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2" y="981075"/>
            <a:ext cx="3384550" cy="4456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0568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450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Verdana</vt:lpstr>
      <vt:lpstr>Wingdings 3</vt:lpstr>
      <vt:lpstr>Легкий дым</vt:lpstr>
      <vt:lpstr>Образи – символи оповідання «Дамаскін»  Інтерпретація твору</vt:lpstr>
      <vt:lpstr>Розгадування символів</vt:lpstr>
      <vt:lpstr>Герої оповідання «Дамаскин»</vt:lpstr>
      <vt:lpstr>Обравши для свого героя цитатне ім’я християнського діяча 8ст., через алюзію автор викликає в уяві хронотоп Візантії </vt:lpstr>
      <vt:lpstr>Літературний образ Йована Дамаскина</vt:lpstr>
      <vt:lpstr>Монах Іоанн Лествичник, автор  духовної книги «Лествиця»</vt:lpstr>
      <vt:lpstr>Літературний образ Лествичника</vt:lpstr>
      <vt:lpstr>Презентация PowerPoint</vt:lpstr>
      <vt:lpstr>Образ Атилії</vt:lpstr>
      <vt:lpstr>Образ нареченого Атилії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– символи оповідання «Дамаскін»  Інтерпретація твору</dc:title>
  <dc:creator>admin</dc:creator>
  <cp:lastModifiedBy>admin</cp:lastModifiedBy>
  <cp:revision>30</cp:revision>
  <dcterms:created xsi:type="dcterms:W3CDTF">2016-04-27T20:49:48Z</dcterms:created>
  <dcterms:modified xsi:type="dcterms:W3CDTF">2016-06-22T08:02:08Z</dcterms:modified>
</cp:coreProperties>
</file>