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</p:sldMasterIdLst>
  <p:sldIdLst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4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64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20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6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2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09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20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34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90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11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68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1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1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2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39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1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32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92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64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71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5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6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50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36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4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37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96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34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06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53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436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09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455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42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45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18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73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48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653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03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95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6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75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37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47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8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87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1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183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7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568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4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1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7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1045-D1C5-46C6-AD56-6170918374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AC8697-90A1-44D9-8BDC-9B7A3EC85B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3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238232" y="1705971"/>
            <a:ext cx="9266379" cy="1828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Загадки та символи оповідання «</a:t>
            </a:r>
            <a:r>
              <a:rPr lang="uk-UA" b="1" dirty="0" err="1" smtClean="0">
                <a:solidFill>
                  <a:srgbClr val="002060"/>
                </a:solidFill>
              </a:rPr>
              <a:t>Дамаскін</a:t>
            </a:r>
            <a:r>
              <a:rPr lang="uk-UA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415" y="204716"/>
            <a:ext cx="9157197" cy="750627"/>
          </a:xfrm>
        </p:spPr>
        <p:txBody>
          <a:bodyPr>
            <a:normAutofit fontScale="90000"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32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Три </a:t>
            </a:r>
            <a:r>
              <a:rPr lang="uk-UA" altLang="ru-RU" sz="32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храми - </a:t>
            </a:r>
            <a:r>
              <a:rPr lang="uk-UA" altLang="ru-RU" sz="32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одна із загадок </a:t>
            </a:r>
            <a:r>
              <a:rPr lang="uk-UA" altLang="ru-RU" sz="32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твор</a:t>
            </a:r>
            <a:r>
              <a:rPr lang="uk-UA" altLang="ru-RU" sz="3200" b="1" dirty="0" smtClean="0">
                <a:solidFill>
                  <a:srgbClr val="002060"/>
                </a:solidFill>
                <a:latin typeface="Verdana"/>
              </a:rPr>
              <a:t>у</a:t>
            </a:r>
            <a:r>
              <a:rPr lang="uk-UA" altLang="ru-RU" sz="32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/>
            </a:r>
            <a:br>
              <a:rPr lang="uk-UA" altLang="ru-RU" sz="32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443" y="955343"/>
            <a:ext cx="7492170" cy="5540991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Храм </a:t>
            </a: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із самшиту – храм душі, </a:t>
            </a: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який</a:t>
            </a:r>
            <a:endParaRPr lang="uk-UA" altLang="ru-RU" sz="2600" b="1" dirty="0">
              <a:solidFill>
                <a:srgbClr val="002060"/>
              </a:solidFill>
              <a:latin typeface="Verdana"/>
            </a:endParaRPr>
          </a:p>
          <a:p>
            <a:pPr marL="0" lvl="0" indent="0" algn="just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будується </a:t>
            </a: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на землі діяннями </a:t>
            </a: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самої людини</a:t>
            </a:r>
          </a:p>
          <a:p>
            <a:pPr lvl="0" algn="just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Кам</a:t>
            </a:r>
            <a:r>
              <a:rPr lang="uk-UA" altLang="ru-RU" sz="2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'</a:t>
            </a: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яний </a:t>
            </a: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храм – </a:t>
            </a: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сходинка до </a:t>
            </a: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духовної </a:t>
            </a: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досконалості</a:t>
            </a:r>
            <a:endParaRPr lang="uk-UA" altLang="ru-RU" sz="2600" b="1" dirty="0">
              <a:solidFill>
                <a:srgbClr val="002060"/>
              </a:solidFill>
              <a:latin typeface="Verdana"/>
            </a:endParaRPr>
          </a:p>
          <a:p>
            <a:pPr lvl="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uk-UA" altLang="ru-RU" sz="2600" b="1" dirty="0" smtClean="0">
                <a:solidFill>
                  <a:srgbClr val="002060"/>
                </a:solidFill>
                <a:latin typeface="Verdana"/>
              </a:rPr>
              <a:t>Небесний </a:t>
            </a: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храм – досягнення </a:t>
            </a:r>
          </a:p>
          <a:p>
            <a:pPr lvl="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uk-UA" altLang="ru-RU" sz="2600" b="1" dirty="0">
                <a:solidFill>
                  <a:srgbClr val="002060"/>
                </a:solidFill>
                <a:latin typeface="Verdana"/>
              </a:rPr>
              <a:t>духовного, чистота і піднесення буття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 descr="са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9" y="576618"/>
            <a:ext cx="2748058" cy="21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3хр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3" y="2821675"/>
            <a:ext cx="2949647" cy="200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" y="4882486"/>
            <a:ext cx="3157538" cy="181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8794" y="1583140"/>
            <a:ext cx="7505818" cy="4328082"/>
          </a:xfrm>
        </p:spPr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 smtClean="0">
                <a:solidFill>
                  <a:srgbClr val="002060"/>
                </a:solidFill>
                <a:latin typeface="Verdana"/>
              </a:rPr>
              <a:t>Небесна </a:t>
            </a: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карта на стелі: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Сонце – центр світу, джерело  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 життя, небесна духовність.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Місяць – нічне Боже око.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У фольклорі сонце, місяць, зорі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 вважаються одною родиною.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Годинник – час і вічність.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Компас – дороговказ, вибір шляху.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Кораблик – символ досягнення мети.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000" b="1" dirty="0">
                <a:solidFill>
                  <a:srgbClr val="002060"/>
                </a:solidFill>
                <a:latin typeface="Verdana"/>
              </a:rPr>
              <a:t>Хрест – горизонталь – це час, вертикаль – вічність, точка, в якій вони перетинаються, є джерелом енергії.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330664" y="354842"/>
            <a:ext cx="8996978" cy="10372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0F8FC"/>
            </a:extrusionClr>
            <a:contourClr>
              <a:srgbClr val="D0F8FC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Символи</a:t>
            </a:r>
            <a:r>
              <a:rPr lang="uk-UA" altLang="ru-RU" sz="32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 </a:t>
            </a:r>
            <a:r>
              <a:rPr lang="uk-UA" altLang="ru-RU" sz="2800" b="1" kern="0" dirty="0" smtClean="0">
                <a:solidFill>
                  <a:srgbClr val="002060"/>
                </a:solidFill>
              </a:rPr>
              <a:t>р</a:t>
            </a:r>
            <a:r>
              <a:rPr lang="uk-UA" altLang="ru-RU" sz="2800" b="1" kern="0" dirty="0" err="1" smtClean="0">
                <a:solidFill>
                  <a:srgbClr val="002060"/>
                </a:solidFill>
              </a:rPr>
              <a:t>озділу</a:t>
            </a:r>
            <a:r>
              <a:rPr lang="uk-UA" altLang="ru-RU" sz="2800" b="1" kern="0" dirty="0" smtClean="0">
                <a:solidFill>
                  <a:srgbClr val="002060"/>
                </a:solidFill>
              </a:rPr>
              <a:t> «Їдальня»</a:t>
            </a:r>
            <a:endParaRPr lang="ru-RU" altLang="ru-RU" sz="2800" b="1" kern="0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583140"/>
            <a:ext cx="3480179" cy="346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0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3767" y="1629913"/>
            <a:ext cx="9170845" cy="5002900"/>
          </a:xfrm>
        </p:spPr>
        <p:txBody>
          <a:bodyPr>
            <a:normAutofit fontScale="925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30 обертів ключа – 30 сходинок “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Лествиці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” духовного зростання.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Ключ – розгадка таємниці, безпека.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Циркуль – вимір життєвого шляху героїні.     У вільних каменярів розведені під прямим кутом ніжки циркуля вказують на ідеальний баланс духа і тіла.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Три вікна – зв’язок зі світом (трійця).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Постриг (відрізала косу)- спокутування гріхів, початок нового життя.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Перехрестя – знак вибору.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Два </a:t>
            </a:r>
            <a:r>
              <a:rPr lang="uk-UA" altLang="ru-RU" sz="2400" b="1" dirty="0" err="1">
                <a:solidFill>
                  <a:srgbClr val="002060"/>
                </a:solidFill>
                <a:latin typeface="Verdana"/>
              </a:rPr>
              <a:t>персні</a:t>
            </a: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 – гармонія матеріального і духовного.</a:t>
            </a:r>
            <a:endParaRPr lang="en-US" altLang="ru-RU" sz="2400" b="1" dirty="0">
              <a:solidFill>
                <a:srgbClr val="002060"/>
              </a:solidFill>
              <a:latin typeface="Verdana"/>
            </a:endParaRP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Tx/>
              <a:buFontTx/>
              <a:buChar char="•"/>
            </a:pPr>
            <a:r>
              <a:rPr lang="uk-UA" altLang="ru-RU" sz="2400" b="1" dirty="0">
                <a:solidFill>
                  <a:srgbClr val="002060"/>
                </a:solidFill>
                <a:latin typeface="Verdana"/>
              </a:rPr>
              <a:t>Храм – символ духовності.</a:t>
            </a:r>
          </a:p>
          <a:p>
            <a:endParaRPr lang="ru-RU" dirty="0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2571704" y="357309"/>
            <a:ext cx="9020945" cy="1179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1F7FB"/>
            </a:extrusionClr>
            <a:contourClr>
              <a:srgbClr val="D1F7FB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800" b="1" kern="0" dirty="0" smtClean="0">
                <a:solidFill>
                  <a:srgbClr val="002060"/>
                </a:solidFill>
              </a:rPr>
              <a:t>Символи розділу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800" b="1" kern="0" dirty="0" smtClean="0">
                <a:solidFill>
                  <a:srgbClr val="002060"/>
                </a:solidFill>
              </a:rPr>
              <a:t>«Спочивальня»</a:t>
            </a:r>
            <a:endParaRPr lang="ru-RU" altLang="ru-RU" sz="2800" b="1" kern="0" dirty="0" smtClean="0">
              <a:solidFill>
                <a:srgbClr val="002060"/>
              </a:solidFill>
            </a:endParaRPr>
          </a:p>
        </p:txBody>
      </p:sp>
      <p:pic>
        <p:nvPicPr>
          <p:cNvPr id="5" name="Picture 7" descr="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8" y="1629913"/>
            <a:ext cx="1932699" cy="155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клю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2118">
            <a:off x="524498" y="3712072"/>
            <a:ext cx="1701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311" y="241973"/>
            <a:ext cx="9894176" cy="1280890"/>
          </a:xfrm>
        </p:spPr>
        <p:txBody>
          <a:bodyPr>
            <a:normAutofit fontScale="90000"/>
          </a:bodyPr>
          <a:lstStyle/>
          <a:p>
            <a:pPr marL="342900" lvl="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Що є символом</a:t>
            </a:r>
            <a:r>
              <a:rPr lang="uk-UA" altLang="ru-RU" sz="28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, </a:t>
            </a:r>
            <a:r>
              <a:rPr lang="uk-UA" altLang="ru-RU" sz="28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а що - </a:t>
            </a:r>
            <a:r>
              <a:rPr lang="uk-UA" altLang="ru-RU" sz="2800" b="1" dirty="0" err="1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симулякром</a:t>
            </a:r>
            <a:r>
              <a:rPr lang="uk-UA" altLang="ru-RU" sz="28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 в оповіданні?</a:t>
            </a:r>
            <a:r>
              <a:rPr lang="ru-RU" altLang="ru-RU" sz="28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Verdana"/>
                <a:ea typeface="+mn-ea"/>
                <a:cs typeface="+mn-cs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037231" y="1146412"/>
            <a:ext cx="4394578" cy="2429301"/>
          </a:xfrm>
          <a:prstGeom prst="wave">
            <a:avLst>
              <a:gd name="adj1" fmla="val 6825"/>
              <a:gd name="adj2" fmla="val -8692"/>
            </a:avLst>
          </a:prstGeom>
          <a:solidFill>
            <a:srgbClr val="EDFAD2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kern="0" dirty="0" smtClean="0">
                <a:solidFill>
                  <a:srgbClr val="006699"/>
                </a:solidFill>
              </a:rPr>
              <a:t>Рука </a:t>
            </a:r>
            <a:endParaRPr lang="ru-RU" altLang="ru-RU" sz="2400" kern="0" dirty="0" smtClean="0">
              <a:solidFill>
                <a:srgbClr val="006699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219771" y="2204842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kern="0" smtClean="0">
              <a:solidFill>
                <a:srgbClr val="006699"/>
              </a:solidFill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6619163" y="1522863"/>
            <a:ext cx="3759460" cy="1873250"/>
          </a:xfrm>
          <a:prstGeom prst="star16">
            <a:avLst>
              <a:gd name="adj" fmla="val 37500"/>
            </a:avLst>
          </a:prstGeom>
          <a:solidFill>
            <a:srgbClr val="D0F8FC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kern="0" dirty="0" smtClean="0">
                <a:solidFill>
                  <a:srgbClr val="006699"/>
                </a:solidFill>
              </a:rPr>
              <a:t>символ</a:t>
            </a:r>
            <a:endParaRPr lang="ru-RU" altLang="ru-RU" sz="2400" kern="0" dirty="0" smtClean="0">
              <a:solidFill>
                <a:srgbClr val="006699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41194" y="3836869"/>
            <a:ext cx="4490114" cy="2402006"/>
          </a:xfrm>
          <a:prstGeom prst="wave">
            <a:avLst>
              <a:gd name="adj1" fmla="val 8728"/>
              <a:gd name="adj2" fmla="val -10000"/>
            </a:avLst>
          </a:prstGeom>
          <a:solidFill>
            <a:srgbClr val="EDFAD2"/>
          </a:solidFill>
          <a:ln w="9525">
            <a:solidFill>
              <a:srgbClr val="00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kern="0" dirty="0" smtClean="0">
                <a:solidFill>
                  <a:srgbClr val="006699"/>
                </a:solidFill>
              </a:rPr>
              <a:t>Відрубаний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400" kern="0" dirty="0" smtClean="0">
                <a:solidFill>
                  <a:srgbClr val="006699"/>
                </a:solidFill>
              </a:rPr>
              <a:t>палець</a:t>
            </a:r>
            <a:endParaRPr lang="ru-RU" altLang="ru-RU" sz="2400" kern="0" dirty="0" smtClean="0">
              <a:solidFill>
                <a:srgbClr val="0066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71" y="4679883"/>
            <a:ext cx="993734" cy="518205"/>
          </a:xfrm>
          <a:prstGeom prst="rect">
            <a:avLst/>
          </a:prstGeom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864824" y="4136195"/>
            <a:ext cx="3513799" cy="2305548"/>
          </a:xfrm>
          <a:prstGeom prst="star16">
            <a:avLst>
              <a:gd name="adj" fmla="val 37500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2000" kern="0" dirty="0" err="1" smtClean="0">
                <a:solidFill>
                  <a:srgbClr val="006699"/>
                </a:solidFill>
              </a:rPr>
              <a:t>симулякр</a:t>
            </a:r>
            <a:endParaRPr lang="ru-RU" altLang="ru-RU" sz="2000" kern="0" dirty="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Century Gothic</vt:lpstr>
      <vt:lpstr>Verdana</vt:lpstr>
      <vt:lpstr>Wingdings</vt:lpstr>
      <vt:lpstr>Wingdings 3</vt:lpstr>
      <vt:lpstr>Легкий дым</vt:lpstr>
      <vt:lpstr>1_Легкий дым</vt:lpstr>
      <vt:lpstr>2_Легкий дым</vt:lpstr>
      <vt:lpstr>3_Легкий дым</vt:lpstr>
      <vt:lpstr>Загадки та символи оповідання «Дамаскін»</vt:lpstr>
      <vt:lpstr>Три храми - одна із загадок твору </vt:lpstr>
      <vt:lpstr>Презентация PowerPoint</vt:lpstr>
      <vt:lpstr>Презентация PowerPoint</vt:lpstr>
      <vt:lpstr>Що є символом, а що - симулякром в оповіданні?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та символи оповідання «Дамаскін»</dc:title>
  <dc:creator>admin</dc:creator>
  <cp:lastModifiedBy>admin</cp:lastModifiedBy>
  <cp:revision>3</cp:revision>
  <dcterms:created xsi:type="dcterms:W3CDTF">2016-04-27T21:57:48Z</dcterms:created>
  <dcterms:modified xsi:type="dcterms:W3CDTF">2016-06-22T08:02:51Z</dcterms:modified>
</cp:coreProperties>
</file>